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8288000" cy="10287000"/>
  <p:notesSz cx="6858000" cy="9144000"/>
  <p:embeddedFontLst>
    <p:embeddedFont>
      <p:font typeface="Barlow" panose="00000500000000000000" pitchFamily="2" charset="0"/>
      <p:regular r:id="rId11"/>
      <p:bold r:id="rId12"/>
      <p:italic r:id="rId13"/>
      <p:boldItalic r:id="rId14"/>
    </p:embeddedFont>
    <p:embeddedFont>
      <p:font typeface="Barlow Bold" panose="00000800000000000000" charset="0"/>
      <p:regular r:id="rId15"/>
      <p:bold r:id="rId16"/>
    </p:embeddedFont>
    <p:embeddedFont>
      <p:font typeface="Barlow Heavy" panose="020B0604020202020204" charset="0"/>
      <p:regular r:id="rId17"/>
    </p:embeddedFont>
    <p:embeddedFont>
      <p:font typeface="Barlow Light" panose="00000400000000000000" pitchFamily="2" charset="0"/>
      <p:regular r:id="rId18"/>
      <p:italic r:id="rId19"/>
    </p:embeddedFont>
    <p:embeddedFont>
      <p:font typeface="Barlow Medium" panose="00000600000000000000" pitchFamily="2" charset="0"/>
      <p:regular r:id="rId20"/>
      <p:italic r:id="rId21"/>
    </p:embeddedFont>
    <p:embeddedFont>
      <p:font typeface="Barlow Medium Italics" panose="020B0604020202020204" charset="0"/>
      <p:regular r:id="rId22"/>
    </p:embeddedFont>
    <p:embeddedFont>
      <p:font typeface="Barlow Semi-Bold" panose="020B0604020202020204" charset="0"/>
      <p:regular r:id="rId23"/>
    </p:embeddedFont>
    <p:embeddedFont>
      <p:font typeface="Barlow Ultra-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ulo Santana Osthues" userId="8877d99ad4027c2d" providerId="LiveId" clId="{69C56E1E-5C94-4637-8E38-C17AC7F0DB20}"/>
    <pc:docChg chg="undo custSel modSld">
      <pc:chgData name="Romulo Santana Osthues" userId="8877d99ad4027c2d" providerId="LiveId" clId="{69C56E1E-5C94-4637-8E38-C17AC7F0DB20}" dt="2026-02-12T12:09:03.215" v="16" actId="1076"/>
      <pc:docMkLst>
        <pc:docMk/>
      </pc:docMkLst>
      <pc:sldChg chg="modSp mod">
        <pc:chgData name="Romulo Santana Osthues" userId="8877d99ad4027c2d" providerId="LiveId" clId="{69C56E1E-5C94-4637-8E38-C17AC7F0DB20}" dt="2026-02-12T12:09:03.215" v="16" actId="1076"/>
        <pc:sldMkLst>
          <pc:docMk/>
          <pc:sldMk cId="0" sldId="256"/>
        </pc:sldMkLst>
        <pc:spChg chg="mod">
          <ac:chgData name="Romulo Santana Osthues" userId="8877d99ad4027c2d" providerId="LiveId" clId="{69C56E1E-5C94-4637-8E38-C17AC7F0DB20}" dt="2026-02-10T11:07:23.212" v="13" actId="20577"/>
          <ac:spMkLst>
            <pc:docMk/>
            <pc:sldMk cId="0" sldId="256"/>
            <ac:spMk id="17" creationId="{00000000-0000-0000-0000-000000000000}"/>
          </ac:spMkLst>
        </pc:spChg>
        <pc:spChg chg="mod">
          <ac:chgData name="Romulo Santana Osthues" userId="8877d99ad4027c2d" providerId="LiveId" clId="{69C56E1E-5C94-4637-8E38-C17AC7F0DB20}" dt="2026-02-12T12:08:55.170" v="15" actId="1076"/>
          <ac:spMkLst>
            <pc:docMk/>
            <pc:sldMk cId="0" sldId="256"/>
            <ac:spMk id="21" creationId="{00000000-0000-0000-0000-000000000000}"/>
          </ac:spMkLst>
        </pc:spChg>
        <pc:spChg chg="mod">
          <ac:chgData name="Romulo Santana Osthues" userId="8877d99ad4027c2d" providerId="LiveId" clId="{69C56E1E-5C94-4637-8E38-C17AC7F0DB20}" dt="2026-02-12T12:09:03.215" v="16" actId="1076"/>
          <ac:spMkLst>
            <pc:docMk/>
            <pc:sldMk cId="0" sldId="256"/>
            <ac:spMk id="22" creationId="{00000000-0000-0000-0000-000000000000}"/>
          </ac:spMkLst>
        </pc:spChg>
      </pc:sldChg>
      <pc:sldChg chg="modSp mod">
        <pc:chgData name="Romulo Santana Osthues" userId="8877d99ad4027c2d" providerId="LiveId" clId="{69C56E1E-5C94-4637-8E38-C17AC7F0DB20}" dt="2026-02-10T11:00:30.189" v="0" actId="20577"/>
        <pc:sldMkLst>
          <pc:docMk/>
          <pc:sldMk cId="0" sldId="261"/>
        </pc:sldMkLst>
        <pc:spChg chg="mod">
          <ac:chgData name="Romulo Santana Osthues" userId="8877d99ad4027c2d" providerId="LiveId" clId="{69C56E1E-5C94-4637-8E38-C17AC7F0DB20}" dt="2026-02-10T11:00:30.189" v="0" actId="20577"/>
          <ac:spMkLst>
            <pc:docMk/>
            <pc:sldMk cId="0" sldId="261"/>
            <ac:spMk id="17" creationId="{00000000-0000-0000-0000-000000000000}"/>
          </ac:spMkLst>
        </pc:spChg>
      </pc:sldChg>
      <pc:sldChg chg="modSp mod">
        <pc:chgData name="Romulo Santana Osthues" userId="8877d99ad4027c2d" providerId="LiveId" clId="{69C56E1E-5C94-4637-8E38-C17AC7F0DB20}" dt="2026-02-10T11:01:52.362" v="11" actId="1076"/>
        <pc:sldMkLst>
          <pc:docMk/>
          <pc:sldMk cId="0" sldId="265"/>
        </pc:sldMkLst>
        <pc:spChg chg="mod">
          <ac:chgData name="Romulo Santana Osthues" userId="8877d99ad4027c2d" providerId="LiveId" clId="{69C56E1E-5C94-4637-8E38-C17AC7F0DB20}" dt="2026-02-10T11:01:25.602" v="1" actId="107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Romulo Santana Osthues" userId="8877d99ad4027c2d" providerId="LiveId" clId="{69C56E1E-5C94-4637-8E38-C17AC7F0DB20}" dt="2026-02-10T11:01:48.533" v="9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Romulo Santana Osthues" userId="8877d99ad4027c2d" providerId="LiveId" clId="{69C56E1E-5C94-4637-8E38-C17AC7F0DB20}" dt="2026-02-10T11:01:52.362" v="11" actId="1076"/>
          <ac:spMkLst>
            <pc:docMk/>
            <pc:sldMk cId="0" sldId="265"/>
            <ac:spMk id="29" creationId="{00000000-0000-0000-0000-000000000000}"/>
          </ac:spMkLst>
        </pc:spChg>
        <pc:spChg chg="mod">
          <ac:chgData name="Romulo Santana Osthues" userId="8877d99ad4027c2d" providerId="LiveId" clId="{69C56E1E-5C94-4637-8E38-C17AC7F0DB20}" dt="2026-02-10T11:01:50.341" v="10" actId="1076"/>
          <ac:spMkLst>
            <pc:docMk/>
            <pc:sldMk cId="0" sldId="265"/>
            <ac:spMk id="30" creationId="{00000000-0000-0000-0000-000000000000}"/>
          </ac:spMkLst>
        </pc:spChg>
        <pc:grpChg chg="mod">
          <ac:chgData name="Romulo Santana Osthues" userId="8877d99ad4027c2d" providerId="LiveId" clId="{69C56E1E-5C94-4637-8E38-C17AC7F0DB20}" dt="2026-02-10T11:01:47.458" v="7" actId="1076"/>
          <ac:grpSpMkLst>
            <pc:docMk/>
            <pc:sldMk cId="0" sldId="265"/>
            <ac:grpSpMk id="15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19497-B214-40D9-AC30-7B4B2FD6251C}" type="datetimeFigureOut">
              <a:rPr lang="pt-BR" smtClean="0"/>
              <a:t>12/02/2026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0DDB6-2736-4FEF-B1B7-5810374A29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07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0DDB6-2736-4FEF-B1B7-5810374A298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740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2833290" y="0"/>
                  </a:moveTo>
                  <a:lnTo>
                    <a:pt x="0" y="0"/>
                  </a:lnTo>
                  <a:lnTo>
                    <a:pt x="0" y="1593725"/>
                  </a:lnTo>
                  <a:lnTo>
                    <a:pt x="2833290" y="1593725"/>
                  </a:lnTo>
                  <a:close/>
                </a:path>
              </a:pathLst>
            </a:custGeom>
            <a:blipFill>
              <a:blip r:embed="rId3"/>
              <a:stretch>
                <a:fillRect b="-184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554385" y="4191000"/>
            <a:ext cx="1846723" cy="1657594"/>
            <a:chOff x="0" y="0"/>
            <a:chExt cx="2462297" cy="2210125"/>
          </a:xfrm>
        </p:grpSpPr>
        <p:grpSp>
          <p:nvGrpSpPr>
            <p:cNvPr id="13" name="Group 13"/>
            <p:cNvGrpSpPr/>
            <p:nvPr/>
          </p:nvGrpSpPr>
          <p:grpSpPr>
            <a:xfrm>
              <a:off x="149017" y="0"/>
              <a:ext cx="2210125" cy="221012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47625" cap="sq">
                <a:gradFill>
                  <a:gsLst>
                    <a:gs pos="0">
                      <a:srgbClr val="ABB5FF">
                        <a:alpha val="100000"/>
                      </a:srgbClr>
                    </a:gs>
                    <a:gs pos="100000">
                      <a:srgbClr val="CF9FF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prstDash val="sysDot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26500" tIns="26500" rIns="26500" bIns="26500" rtlCol="0" anchor="ctr"/>
              <a:lstStyle/>
              <a:p>
                <a:pPr algn="ctr">
                  <a:lnSpc>
                    <a:spcPts val="2891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0" y="798457"/>
              <a:ext cx="2462297" cy="649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9"/>
                </a:lnSpc>
              </a:pPr>
              <a:r>
                <a:rPr lang="en-US" sz="3750" b="1" spc="-193" dirty="0">
                  <a:solidFill>
                    <a:srgbClr val="533DC3"/>
                  </a:solidFill>
                  <a:latin typeface="Barlow Ultra-Bold"/>
                  <a:ea typeface="Barlow Ultra-Bold"/>
                  <a:cs typeface="Barlow Ultra-Bold"/>
                  <a:sym typeface="Barlow Ultra-Bold"/>
                </a:rPr>
                <a:t>12 </a:t>
              </a:r>
              <a:r>
                <a:rPr lang="en-US" sz="2000" b="1" spc="-193" dirty="0">
                  <a:solidFill>
                    <a:srgbClr val="533DC3"/>
                  </a:solidFill>
                  <a:latin typeface="Barlow Ultra-Bold"/>
                  <a:ea typeface="Barlow Ultra-Bold"/>
                  <a:cs typeface="Barlow Ultra-Bold"/>
                  <a:sym typeface="Barlow Ultra-Bold"/>
                </a:rPr>
                <a:t>and</a:t>
              </a:r>
              <a:r>
                <a:rPr lang="en-US" sz="3750" b="1" spc="-193" dirty="0">
                  <a:solidFill>
                    <a:srgbClr val="533DC3"/>
                  </a:solidFill>
                  <a:latin typeface="Barlow Ultra-Bold"/>
                  <a:ea typeface="Barlow Ultra-Bold"/>
                  <a:cs typeface="Barlow Ultra-Bold"/>
                  <a:sym typeface="Barlow Ultra-Bold"/>
                </a:rPr>
                <a:t> 13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435449"/>
              <a:ext cx="2462297" cy="30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37"/>
                </a:lnSpc>
              </a:pPr>
              <a:r>
                <a:rPr lang="en-US" b="1" spc="-183" dirty="0">
                  <a:solidFill>
                    <a:srgbClr val="703DC3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MARCH   2026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1443" y="1424548"/>
              <a:ext cx="1779410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0"/>
                </a:lnSpc>
              </a:pPr>
              <a:r>
                <a:rPr lang="en-US" sz="1150" spc="-60" dirty="0">
                  <a:solidFill>
                    <a:srgbClr val="533DC3"/>
                  </a:solidFill>
                  <a:latin typeface="Barlow Light"/>
                  <a:ea typeface="Barlow Light"/>
                  <a:cs typeface="Barlow Light"/>
                  <a:sym typeface="Barlow Light"/>
                </a:rPr>
                <a:t> FCM/UNICAMP AUDITORIUM</a:t>
              </a:r>
              <a:endParaRPr lang="en-US" sz="1190" spc="-60" dirty="0">
                <a:solidFill>
                  <a:srgbClr val="533DC3"/>
                </a:solidFill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8988423" y="9174791"/>
            <a:ext cx="1361992" cy="663354"/>
          </a:xfrm>
          <a:custGeom>
            <a:avLst/>
            <a:gdLst/>
            <a:ahLst/>
            <a:cxnLst/>
            <a:rect l="l" t="t" r="r" b="b"/>
            <a:pathLst>
              <a:path w="1361992" h="663354">
                <a:moveTo>
                  <a:pt x="0" y="0"/>
                </a:moveTo>
                <a:lnTo>
                  <a:pt x="1361992" y="0"/>
                </a:lnTo>
                <a:lnTo>
                  <a:pt x="1361992" y="663354"/>
                </a:lnTo>
                <a:lnTo>
                  <a:pt x="0" y="6633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7967173" y="9165202"/>
            <a:ext cx="679507" cy="738242"/>
          </a:xfrm>
          <a:custGeom>
            <a:avLst/>
            <a:gdLst/>
            <a:ahLst/>
            <a:cxnLst/>
            <a:rect l="l" t="t" r="r" b="b"/>
            <a:pathLst>
              <a:path w="679507" h="738242">
                <a:moveTo>
                  <a:pt x="0" y="0"/>
                </a:moveTo>
                <a:lnTo>
                  <a:pt x="679508" y="0"/>
                </a:lnTo>
                <a:lnTo>
                  <a:pt x="679508" y="738242"/>
                </a:lnTo>
                <a:lnTo>
                  <a:pt x="0" y="7382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5915670" y="9072351"/>
            <a:ext cx="745885" cy="831093"/>
          </a:xfrm>
          <a:custGeom>
            <a:avLst/>
            <a:gdLst/>
            <a:ahLst/>
            <a:cxnLst/>
            <a:rect l="l" t="t" r="r" b="b"/>
            <a:pathLst>
              <a:path w="745885" h="831093">
                <a:moveTo>
                  <a:pt x="0" y="0"/>
                </a:moveTo>
                <a:lnTo>
                  <a:pt x="745885" y="0"/>
                </a:lnTo>
                <a:lnTo>
                  <a:pt x="745885" y="831093"/>
                </a:lnTo>
                <a:lnTo>
                  <a:pt x="0" y="8310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5416" t="-11172" r="-16563" b="-165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6785413" y="9081636"/>
            <a:ext cx="963875" cy="831093"/>
          </a:xfrm>
          <a:custGeom>
            <a:avLst/>
            <a:gdLst/>
            <a:ahLst/>
            <a:cxnLst/>
            <a:rect l="l" t="t" r="r" b="b"/>
            <a:pathLst>
              <a:path w="963875" h="831093">
                <a:moveTo>
                  <a:pt x="0" y="0"/>
                </a:moveTo>
                <a:lnTo>
                  <a:pt x="963875" y="0"/>
                </a:lnTo>
                <a:lnTo>
                  <a:pt x="963875" y="831093"/>
                </a:lnTo>
                <a:lnTo>
                  <a:pt x="0" y="8310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833" t="-11172" r="-102374" b="-165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TextBox 23"/>
          <p:cNvSpPr txBox="1"/>
          <p:nvPr/>
        </p:nvSpPr>
        <p:spPr>
          <a:xfrm>
            <a:off x="5676811" y="8699884"/>
            <a:ext cx="4804483" cy="212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97"/>
              </a:lnSpc>
            </a:pPr>
            <a:r>
              <a:rPr lang="en-US" sz="1550" b="1" spc="-81" dirty="0">
                <a:solidFill>
                  <a:srgbClr val="5C6C9A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Promotion</a:t>
            </a:r>
            <a:endParaRPr lang="en-US" sz="1550" b="1" spc="-81" dirty="0" err="1">
              <a:solidFill>
                <a:srgbClr val="5C6C9A"/>
              </a:solidFill>
              <a:latin typeface="Barlow Semi-Bold"/>
              <a:ea typeface="Barlow Semi-Bold"/>
              <a:cs typeface="Barlow Semi-Bold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6109692" y="8822175"/>
            <a:ext cx="1295113" cy="0"/>
          </a:xfrm>
          <a:prstGeom prst="line">
            <a:avLst/>
          </a:prstGeom>
          <a:ln w="9525" cap="rnd">
            <a:solidFill>
              <a:srgbClr val="5C6C9A">
                <a:alpha val="6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5" name="AutoShape 25"/>
          <p:cNvSpPr/>
          <p:nvPr/>
        </p:nvSpPr>
        <p:spPr>
          <a:xfrm flipH="1">
            <a:off x="8759634" y="8822175"/>
            <a:ext cx="1295113" cy="0"/>
          </a:xfrm>
          <a:prstGeom prst="line">
            <a:avLst/>
          </a:prstGeom>
          <a:ln w="9525" cap="rnd">
            <a:solidFill>
              <a:srgbClr val="5C6C9A">
                <a:alpha val="6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0956211" y="9304485"/>
            <a:ext cx="1393508" cy="306208"/>
          </a:xfrm>
          <a:custGeom>
            <a:avLst/>
            <a:gdLst/>
            <a:ahLst/>
            <a:cxnLst/>
            <a:rect l="l" t="t" r="r" b="b"/>
            <a:pathLst>
              <a:path w="1393508" h="306208">
                <a:moveTo>
                  <a:pt x="0" y="0"/>
                </a:moveTo>
                <a:lnTo>
                  <a:pt x="1393508" y="0"/>
                </a:lnTo>
                <a:lnTo>
                  <a:pt x="1393508" y="306209"/>
                </a:lnTo>
                <a:lnTo>
                  <a:pt x="0" y="3062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TextBox 27"/>
          <p:cNvSpPr txBox="1"/>
          <p:nvPr/>
        </p:nvSpPr>
        <p:spPr>
          <a:xfrm>
            <a:off x="10694742" y="8716936"/>
            <a:ext cx="1916447" cy="212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97"/>
              </a:lnSpc>
            </a:pPr>
            <a:r>
              <a:rPr lang="en-US" sz="1550" b="1" spc="-81" dirty="0">
                <a:solidFill>
                  <a:srgbClr val="5C6C9A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Support</a:t>
            </a:r>
            <a:endParaRPr lang="en-US" sz="1550" b="1" spc="-81" dirty="0">
              <a:solidFill>
                <a:srgbClr val="5C6C9A"/>
              </a:solidFill>
              <a:latin typeface="Barlow Semi-Bold"/>
              <a:ea typeface="Barlow Semi-Bold"/>
              <a:cs typeface="Barlow Semi-Bold"/>
            </a:endParaRPr>
          </a:p>
        </p:txBody>
      </p:sp>
      <p:sp>
        <p:nvSpPr>
          <p:cNvPr id="28" name="AutoShape 28"/>
          <p:cNvSpPr/>
          <p:nvPr/>
        </p:nvSpPr>
        <p:spPr>
          <a:xfrm flipV="1">
            <a:off x="10863523" y="8820824"/>
            <a:ext cx="367971" cy="0"/>
          </a:xfrm>
          <a:prstGeom prst="line">
            <a:avLst/>
          </a:prstGeom>
          <a:ln w="9525" cap="rnd">
            <a:solidFill>
              <a:srgbClr val="3E4F6E">
                <a:alpha val="6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AutoShape 29"/>
          <p:cNvSpPr/>
          <p:nvPr/>
        </p:nvSpPr>
        <p:spPr>
          <a:xfrm flipH="1">
            <a:off x="12069248" y="8820824"/>
            <a:ext cx="374153" cy="0"/>
          </a:xfrm>
          <a:prstGeom prst="line">
            <a:avLst/>
          </a:prstGeom>
          <a:ln w="9525" cap="rnd">
            <a:solidFill>
              <a:srgbClr val="3E4F6E">
                <a:alpha val="6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212A8F1-2201-7FC6-7ED6-DBFE76B3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095" y="2329897"/>
            <a:ext cx="9523809" cy="40571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48969" y="3368641"/>
            <a:ext cx="12790062" cy="139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 dirty="0">
                <a:solidFill>
                  <a:srgbClr val="36419E"/>
                </a:solidFill>
                <a:ea typeface="+mn-lt"/>
                <a:cs typeface="+mn-lt"/>
                <a:sym typeface="Barlow Heavy"/>
              </a:rPr>
              <a:t>Presentation Title</a:t>
            </a:r>
            <a:br>
              <a:rPr lang="en-US" sz="3950" b="1" dirty="0">
                <a:solidFill>
                  <a:srgbClr val="36419E"/>
                </a:solidFill>
                <a:ea typeface="+mn-lt"/>
                <a:cs typeface="+mn-lt"/>
                <a:sym typeface="Barlow Heavy"/>
              </a:rPr>
            </a:br>
            <a:endParaRPr lang="en-US" sz="3950" b="1" dirty="0">
              <a:solidFill>
                <a:srgbClr val="36419E"/>
              </a:solidFill>
              <a:ea typeface="+mn-lt"/>
              <a:cs typeface="+mn-l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57148" y="4971110"/>
            <a:ext cx="5773705" cy="50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50" b="1" dirty="0">
                <a:solidFill>
                  <a:srgbClr val="36419E"/>
                </a:solidFill>
                <a:latin typeface="Barlow Bold"/>
                <a:ea typeface="+mn-lt"/>
                <a:cs typeface="+mn-lt"/>
                <a:sym typeface="Barlow Bold"/>
              </a:rPr>
              <a:t>Names of the Researchers</a:t>
            </a:r>
            <a:endParaRPr lang="pt-BR" dirty="0"/>
          </a:p>
        </p:txBody>
      </p:sp>
      <p:sp>
        <p:nvSpPr>
          <p:cNvPr id="18" name="TextBox 18"/>
          <p:cNvSpPr txBox="1"/>
          <p:nvPr/>
        </p:nvSpPr>
        <p:spPr>
          <a:xfrm>
            <a:off x="6334850" y="5926739"/>
            <a:ext cx="5618299" cy="70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50" dirty="0">
                <a:solidFill>
                  <a:srgbClr val="36419E"/>
                </a:solidFill>
                <a:latin typeface="Barlow"/>
                <a:ea typeface="+mn-lt"/>
                <a:cs typeface="+mn-lt"/>
                <a:sym typeface="Barlow"/>
              </a:rPr>
              <a:t>Professional Affiliation / Teaching and/or Research Institution</a:t>
            </a:r>
            <a:endParaRPr lang="pt-BR" dirty="0"/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821EB781-98B9-F459-3EF9-751933CF01CA}"/>
              </a:ext>
            </a:extLst>
          </p:cNvPr>
          <p:cNvSpPr/>
          <p:nvPr/>
        </p:nvSpPr>
        <p:spPr>
          <a:xfrm>
            <a:off x="-1" y="3928376"/>
            <a:ext cx="5106329" cy="6358624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6" y="0"/>
                </a:lnTo>
                <a:lnTo>
                  <a:pt x="7004576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37174" b="-39534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54EE7A-A023-EF93-D77E-2217637F7391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566194-A1C3-9F6D-BD6F-2D68C2764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6CB4D27-DEDB-AF13-91D3-DEF178371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2748969" y="3368641"/>
            <a:ext cx="12790062" cy="139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>
                <a:solidFill>
                  <a:srgbClr val="36419E"/>
                </a:solidFill>
                <a:latin typeface="Barlow Heavy"/>
                <a:ea typeface="Barlow Heavy"/>
                <a:cs typeface="Barlow Heavy"/>
                <a:sym typeface="Barlow Heavy"/>
              </a:rPr>
              <a:t>Exploratory-Simulated Evaluation of New Molecular Markers in Nuclear Medicine Applied to Cancer</a:t>
            </a:r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4410728" y="4971110"/>
            <a:ext cx="946654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36419E"/>
                </a:solidFill>
                <a:latin typeface="Barlow Bold"/>
                <a:ea typeface="Barlow Bold"/>
                <a:cs typeface="Barlow Bold"/>
                <a:sym typeface="Barlow Bold"/>
              </a:rPr>
              <a:t>Maria Silva¹, João Pereira², Ana Costa¹, Roberto Almeida³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34850" y="5926739"/>
            <a:ext cx="5618299" cy="1054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50" b="1">
                <a:solidFill>
                  <a:srgbClr val="36419E"/>
                </a:solidFill>
                <a:latin typeface="Barlow Medium"/>
                <a:ea typeface="Barlow Medium"/>
                <a:cs typeface="Barlow Medium"/>
                <a:sym typeface="Barlow Medium"/>
              </a:rPr>
              <a:t>¹ Fictitious Institute of Nuclear Medicine   ² Imaginary Center for Oncological Research   ³ Invented University of Biomedical Sciences</a:t>
            </a:r>
            <a:endParaRPr lang="en-US" sz="1950" b="1" err="1">
              <a:solidFill>
                <a:srgbClr val="36419E"/>
              </a:solidFill>
              <a:latin typeface="Barlow Medium"/>
              <a:ea typeface="Barlow Medium"/>
              <a:cs typeface="Barlow Medium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-1" y="3928376"/>
            <a:ext cx="5106329" cy="6358624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6" y="0"/>
                </a:lnTo>
                <a:lnTo>
                  <a:pt x="7004576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37174" b="-3953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8" name="TextBox 18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FEEA80-24C8-4770-BF02-D24C5DBA37CB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78E6344-96FF-DA02-D6D4-8CF1AB28E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2FDC6D-9F38-CD58-26FE-D6E422D3D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sp>
        <p:nvSpPr>
          <p:cNvPr id="15" name="Freeform 15"/>
          <p:cNvSpPr/>
          <p:nvPr/>
        </p:nvSpPr>
        <p:spPr>
          <a:xfrm>
            <a:off x="-1" y="3928376"/>
            <a:ext cx="5106329" cy="6358624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6" y="0"/>
                </a:lnTo>
                <a:lnTo>
                  <a:pt x="7004576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37174" b="-3953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6" name="TextBox 16"/>
          <p:cNvSpPr txBox="1"/>
          <p:nvPr/>
        </p:nvSpPr>
        <p:spPr>
          <a:xfrm>
            <a:off x="2748969" y="3368641"/>
            <a:ext cx="12790062" cy="68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>
                <a:solidFill>
                  <a:srgbClr val="5C6C9A"/>
                </a:solidFill>
                <a:latin typeface="Barlow Heavy"/>
                <a:sym typeface="Barlow Heavy"/>
              </a:rPr>
              <a:t>Conflict of Interest</a:t>
            </a:r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6334850" y="4688489"/>
            <a:ext cx="5618299" cy="211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5C6C9A"/>
                </a:solidFill>
                <a:latin typeface="Barlow"/>
                <a:ea typeface="Barlow"/>
                <a:cs typeface="Barlow"/>
                <a:sym typeface="Barlow"/>
              </a:rPr>
              <a:t>The authors declare that they have no conflicts of interest related to the development of this work.</a:t>
            </a:r>
            <a:endParaRPr lang="pt-BR" sz="1950" dirty="0"/>
          </a:p>
          <a:p>
            <a:pPr algn="l">
              <a:lnSpc>
                <a:spcPts val="2799"/>
              </a:lnSpc>
            </a:pPr>
            <a:endParaRPr lang="en-US" sz="1999" dirty="0">
              <a:solidFill>
                <a:srgbClr val="5C6C9A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5C6C9A"/>
                </a:solidFill>
                <a:latin typeface="Barlow"/>
                <a:ea typeface="Barlow"/>
                <a:cs typeface="Barlow"/>
                <a:sym typeface="Barlow"/>
              </a:rPr>
              <a:t>Activities were conducted in accordance with good scientific and ethical practices.</a:t>
            </a:r>
            <a:endParaRPr lang="en-US" sz="1950" dirty="0"/>
          </a:p>
        </p:txBody>
      </p:sp>
      <p:sp>
        <p:nvSpPr>
          <p:cNvPr id="18" name="TextBox 18"/>
          <p:cNvSpPr txBox="1"/>
          <p:nvPr/>
        </p:nvSpPr>
        <p:spPr>
          <a:xfrm>
            <a:off x="7620725" y="9681692"/>
            <a:ext cx="3046551" cy="35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</a:pPr>
            <a:r>
              <a:rPr lang="en-US" sz="2663" b="1" spc="-271">
                <a:gradFill>
                  <a:gsLst>
                    <a:gs pos="0">
                      <a:srgbClr val="3D49B3">
                        <a:alpha val="20000"/>
                      </a:srgbClr>
                    </a:gs>
                    <a:gs pos="33333">
                      <a:srgbClr val="7177E9">
                        <a:alpha val="20000"/>
                      </a:srgbClr>
                    </a:gs>
                    <a:gs pos="66667">
                      <a:srgbClr val="A590F5">
                        <a:alpha val="20000"/>
                      </a:srgbClr>
                    </a:gs>
                    <a:gs pos="100000">
                      <a:srgbClr val="E3A7FF">
                        <a:alpha val="20000"/>
                      </a:srgbClr>
                    </a:gs>
                  </a:gsLst>
                  <a:lin ang="0"/>
                </a:gradFill>
                <a:latin typeface="Barlow Bold"/>
                <a:ea typeface="Barlow Bold"/>
                <a:cs typeface="Barlow Bold"/>
                <a:sym typeface="Barlow Bold"/>
              </a:rPr>
              <a:t>RESPONSABILIDADE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8F59BE-4F29-E72C-E4C7-2CCA172BDA4C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AD85F4D-6215-6D9D-29FC-19C8E064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A60B137-12BB-A99F-EB8F-54D135728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4001427" y="4306595"/>
            <a:ext cx="7004576" cy="5980405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5" y="0"/>
                </a:lnTo>
                <a:lnTo>
                  <a:pt x="7004575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1" b="-48358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15" name="Group 15"/>
          <p:cNvGrpSpPr/>
          <p:nvPr/>
        </p:nvGrpSpPr>
        <p:grpSpPr>
          <a:xfrm>
            <a:off x="9452466" y="6943515"/>
            <a:ext cx="7631227" cy="2165588"/>
            <a:chOff x="0" y="34586"/>
            <a:chExt cx="1368983" cy="388490"/>
          </a:xfrm>
        </p:grpSpPr>
        <p:sp>
          <p:nvSpPr>
            <p:cNvPr id="16" name="Freeform 16"/>
            <p:cNvSpPr/>
            <p:nvPr/>
          </p:nvSpPr>
          <p:spPr>
            <a:xfrm>
              <a:off x="0" y="34586"/>
              <a:ext cx="1368983" cy="388490"/>
            </a:xfrm>
            <a:custGeom>
              <a:avLst/>
              <a:gdLst/>
              <a:ahLst/>
              <a:cxnLst/>
              <a:rect l="l" t="t" r="r" b="b"/>
              <a:pathLst>
                <a:path w="1368983" h="388490">
                  <a:moveTo>
                    <a:pt x="0" y="0"/>
                  </a:moveTo>
                  <a:lnTo>
                    <a:pt x="1368983" y="0"/>
                  </a:lnTo>
                  <a:lnTo>
                    <a:pt x="1368983" y="388490"/>
                  </a:lnTo>
                  <a:lnTo>
                    <a:pt x="0" y="388490"/>
                  </a:lnTo>
                  <a:close/>
                </a:path>
              </a:pathLst>
            </a:custGeom>
            <a:blipFill>
              <a:blip r:embed="rId3"/>
              <a:stretch>
                <a:fillRect t="-48668" b="-486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12768" y="7068606"/>
            <a:ext cx="4426234" cy="1529815"/>
            <a:chOff x="0" y="0"/>
            <a:chExt cx="1165757" cy="4029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65757" cy="402914"/>
            </a:xfrm>
            <a:custGeom>
              <a:avLst/>
              <a:gdLst/>
              <a:ahLst/>
              <a:cxnLst/>
              <a:rect l="l" t="t" r="r" b="b"/>
              <a:pathLst>
                <a:path w="1165757" h="402914">
                  <a:moveTo>
                    <a:pt x="0" y="0"/>
                  </a:moveTo>
                  <a:lnTo>
                    <a:pt x="1165757" y="0"/>
                  </a:lnTo>
                  <a:lnTo>
                    <a:pt x="1165757" y="402914"/>
                  </a:lnTo>
                  <a:lnTo>
                    <a:pt x="0" y="402914"/>
                  </a:lnTo>
                  <a:close/>
                </a:path>
              </a:pathLst>
            </a:custGeom>
            <a:solidFill>
              <a:srgbClr val="EAF5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165757" cy="43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4950" y="2683298"/>
            <a:ext cx="6306852" cy="665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50" b="1">
                <a:solidFill>
                  <a:srgbClr val="36419E"/>
                </a:solidFill>
                <a:latin typeface="Barlow Heavy"/>
                <a:sym typeface="Barlow Heavy"/>
              </a:rPr>
              <a:t>Introduction and Objective</a:t>
            </a:r>
            <a:endParaRPr lang="pt-BR"/>
          </a:p>
        </p:txBody>
      </p:sp>
      <p:sp>
        <p:nvSpPr>
          <p:cNvPr id="22" name="TextBox 22"/>
          <p:cNvSpPr txBox="1"/>
          <p:nvPr/>
        </p:nvSpPr>
        <p:spPr>
          <a:xfrm>
            <a:off x="1504950" y="3582367"/>
            <a:ext cx="5618299" cy="257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en-US" sz="20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Nuclear Medicine has expanded its role in the diagnosis, staging, and therapeutic monitoring of solid</a:t>
            </a:r>
            <a:r>
              <a:rPr lang="en-US" sz="2050" dirty="0">
                <a:solidFill>
                  <a:srgbClr val="36419E"/>
                </a:solidFill>
                <a:latin typeface="Barlow"/>
                <a:ea typeface="Barlow"/>
                <a:cs typeface="Barlow"/>
              </a:rPr>
              <a:t> </a:t>
            </a:r>
            <a:r>
              <a:rPr lang="en-US" sz="20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tumors. </a:t>
            </a:r>
            <a:endParaRPr lang="pt-BR" sz="2050" dirty="0">
              <a:solidFill>
                <a:srgbClr val="000000"/>
              </a:solidFill>
              <a:latin typeface="Calibri"/>
              <a:ea typeface="Calibri"/>
              <a:cs typeface="Calibri"/>
              <a:sym typeface="Barlow"/>
            </a:endParaRPr>
          </a:p>
          <a:p>
            <a:pPr>
              <a:lnSpc>
                <a:spcPts val="2939"/>
              </a:lnSpc>
            </a:pPr>
            <a:endParaRPr lang="en-US" sz="2050" dirty="0">
              <a:solidFill>
                <a:srgbClr val="36419E"/>
              </a:solidFill>
              <a:latin typeface="Barlow"/>
              <a:ea typeface="Barlow"/>
              <a:cs typeface="Barlow"/>
              <a:sym typeface="Barlow"/>
            </a:endParaRPr>
          </a:p>
          <a:p>
            <a:pPr>
              <a:lnSpc>
                <a:spcPts val="2939"/>
              </a:lnSpc>
            </a:pPr>
            <a:r>
              <a:rPr lang="en-US" sz="20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This study evaluates the performance of an emerging molecular marker, focusing on its ability to detect early metabolic changes.</a:t>
            </a:r>
            <a:endParaRPr lang="pt-BR" sz="2050">
              <a:ea typeface="Calibri"/>
              <a:cs typeface="Calibri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211852" y="7430849"/>
            <a:ext cx="375940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985" lvl="1" indent="-193675">
              <a:lnSpc>
                <a:spcPts val="1979"/>
              </a:lnSpc>
              <a:buFont typeface="Arial"/>
              <a:buChar char="•"/>
            </a:pPr>
            <a:r>
              <a:rPr lang="en-US" sz="1750" b="1" i="1">
                <a:solidFill>
                  <a:srgbClr val="36419E"/>
                </a:solidFill>
                <a:latin typeface="Barlow Medium Italics"/>
                <a:ea typeface="Barlow Medium Italics"/>
                <a:cs typeface="Barlow Medium Italics"/>
                <a:sym typeface="Barlow Bold Italics"/>
              </a:rPr>
              <a:t>Objective</a:t>
            </a:r>
            <a:r>
              <a:rPr lang="en-US" sz="1750" b="1" i="1">
                <a:solidFill>
                  <a:srgbClr val="36419E"/>
                </a:solidFill>
                <a:latin typeface="Barlow Medium Italics"/>
                <a:ea typeface="Barlow Medium Italics"/>
                <a:cs typeface="Barlow Medium Italics"/>
                <a:sym typeface="Barlow Medium Italics"/>
              </a:rPr>
              <a:t>: to analyze uptake parameters, distribution, and potential clinical applicability.</a:t>
            </a:r>
            <a:endParaRPr lang="pt-BR" sz="1750"/>
          </a:p>
        </p:txBody>
      </p:sp>
      <p:sp>
        <p:nvSpPr>
          <p:cNvPr id="24" name="TextBox 24"/>
          <p:cNvSpPr txBox="1"/>
          <p:nvPr/>
        </p:nvSpPr>
        <p:spPr>
          <a:xfrm>
            <a:off x="9452466" y="3582367"/>
            <a:ext cx="7016074" cy="355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50" b="1">
                <a:solidFill>
                  <a:srgbClr val="36419E"/>
                </a:solidFill>
                <a:latin typeface="Barlow Bold"/>
                <a:sym typeface="Barlow Bold"/>
              </a:rPr>
              <a:t>Methodology</a:t>
            </a:r>
            <a:endParaRPr lang="pt-BR"/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The evaluation was conducted in a cohort of patients undergoing PET/CT using the radiopharmaceutical of interest. </a:t>
            </a: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Analyzed parameters included tumor uptake, tumor-to-background ratio, marker stability, and interindividual variability. </a:t>
            </a: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Image processing was performed using dedicated software, followed by standardized statistical analysis.</a:t>
            </a:r>
            <a:endParaRPr lang="en-US" sz="1950" dirty="0">
              <a:solidFill>
                <a:srgbClr val="36419E"/>
              </a:solidFill>
              <a:latin typeface="Barlow"/>
              <a:ea typeface="Barlow"/>
              <a:cs typeface="Barlow"/>
            </a:endParaRPr>
          </a:p>
          <a:p>
            <a:pPr algn="l">
              <a:lnSpc>
                <a:spcPts val="2799"/>
              </a:lnSpc>
            </a:pPr>
            <a:endParaRPr lang="en-US" sz="1999">
              <a:solidFill>
                <a:srgbClr val="36419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620725" y="9681692"/>
            <a:ext cx="3046551" cy="35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</a:pPr>
            <a:r>
              <a:rPr lang="en-US" sz="2663" b="1" spc="-271">
                <a:gradFill>
                  <a:gsLst>
                    <a:gs pos="0">
                      <a:srgbClr val="3D49B3">
                        <a:alpha val="20000"/>
                      </a:srgbClr>
                    </a:gs>
                    <a:gs pos="33333">
                      <a:srgbClr val="7177E9">
                        <a:alpha val="20000"/>
                      </a:srgbClr>
                    </a:gs>
                    <a:gs pos="66667">
                      <a:srgbClr val="A590F5">
                        <a:alpha val="20000"/>
                      </a:srgbClr>
                    </a:gs>
                    <a:gs pos="100000">
                      <a:srgbClr val="E3A7FF">
                        <a:alpha val="20000"/>
                      </a:srgbClr>
                    </a:gs>
                  </a:gsLst>
                  <a:lin ang="0"/>
                </a:gradFill>
                <a:latin typeface="Barlow Bold"/>
                <a:ea typeface="Barlow Bold"/>
                <a:cs typeface="Barlow Bold"/>
                <a:sym typeface="Barlow Bold"/>
              </a:rPr>
              <a:t>INTRODUÇÃO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3D8F8C-52B3-9453-8EF7-2EBA519E8C98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873AB-D70B-9A9B-9909-0ACE9143F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AFCA5F8-CA03-4C26-AADA-9673EDA3F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-1" y="3928376"/>
            <a:ext cx="5106329" cy="6358624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6" y="0"/>
                </a:lnTo>
                <a:lnTo>
                  <a:pt x="7004576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37174" b="-3953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5" name="TextBox 15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48969" y="3273391"/>
            <a:ext cx="12790062" cy="68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>
                <a:solidFill>
                  <a:srgbClr val="3E4F6E"/>
                </a:solidFill>
                <a:latin typeface="Barlow Heavy"/>
                <a:sym typeface="Barlow Heavy"/>
              </a:rPr>
              <a:t>Results and Discussion</a:t>
            </a:r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6334850" y="4593239"/>
            <a:ext cx="5618299" cy="356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E4F6E"/>
                </a:solidFill>
                <a:latin typeface="Barlow"/>
                <a:ea typeface="Barlow"/>
                <a:cs typeface="Barlow"/>
                <a:sym typeface="Barlow"/>
              </a:rPr>
              <a:t>A consistent increase in marker uptake was </a:t>
            </a:r>
            <a:r>
              <a:rPr lang="en-US" sz="1950">
                <a:solidFill>
                  <a:srgbClr val="3E4F6E"/>
                </a:solidFill>
                <a:latin typeface="Barlow"/>
                <a:ea typeface="Barlow"/>
                <a:cs typeface="Barlow"/>
                <a:sym typeface="Barlow"/>
              </a:rPr>
              <a:t>observed in lesions with high metabolic activity.</a:t>
            </a:r>
            <a:endParaRPr lang="pt-BR" sz="1950">
              <a:solidFill>
                <a:srgbClr val="000000"/>
              </a:solidFill>
              <a:latin typeface="Calibri"/>
              <a:ea typeface="Calibri"/>
              <a:cs typeface="Calibri"/>
              <a:sym typeface="Barlow"/>
            </a:endParaRPr>
          </a:p>
          <a:p>
            <a:pPr marL="215900" lvl="1">
              <a:lnSpc>
                <a:spcPts val="2799"/>
              </a:lnSpc>
            </a:pPr>
            <a:endParaRPr lang="pt-BR" sz="19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E4F6E"/>
                </a:solidFill>
                <a:latin typeface="Barlow"/>
                <a:ea typeface="Barlow"/>
                <a:cs typeface="Barlow"/>
                <a:sym typeface="Barlow"/>
              </a:rPr>
              <a:t>The distribution profile was consistent with the expected behavior of radiopharmaceuticals targeting tumor metabolic pathways. </a:t>
            </a:r>
            <a:endParaRPr lang="pt-BR" sz="1950" dirty="0">
              <a:solidFill>
                <a:srgbClr val="000000"/>
              </a:solidFill>
              <a:latin typeface="Calibri"/>
              <a:ea typeface="Calibri"/>
              <a:cs typeface="Calibri"/>
              <a:sym typeface="Barlow"/>
            </a:endParaRPr>
          </a:p>
          <a:p>
            <a:pPr marL="215900" lvl="1">
              <a:lnSpc>
                <a:spcPts val="2799"/>
              </a:lnSpc>
            </a:pPr>
            <a:endParaRPr lang="en-US" sz="1950" dirty="0">
              <a:solidFill>
                <a:srgbClr val="3E4F6E"/>
              </a:solidFill>
              <a:latin typeface="Barlow"/>
              <a:ea typeface="Barlow"/>
              <a:cs typeface="Barlow"/>
            </a:endParaRP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E4F6E"/>
                </a:solidFill>
                <a:latin typeface="Barlow"/>
                <a:ea typeface="Barlow"/>
                <a:cs typeface="Barlow"/>
                <a:sym typeface="Barlow"/>
              </a:rPr>
              <a:t>The findings suggest potential clinical utility, particularly in scenarios of early detection and assessment of therapeutic response.</a:t>
            </a:r>
            <a:endParaRPr lang="pt-BR" sz="1950"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620725" y="9681692"/>
            <a:ext cx="3046551" cy="35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</a:pPr>
            <a:r>
              <a:rPr lang="en-US" sz="2663" b="1" spc="-271">
                <a:gradFill>
                  <a:gsLst>
                    <a:gs pos="0">
                      <a:srgbClr val="3D49B3">
                        <a:alpha val="20000"/>
                      </a:srgbClr>
                    </a:gs>
                    <a:gs pos="33333">
                      <a:srgbClr val="7177E9">
                        <a:alpha val="20000"/>
                      </a:srgbClr>
                    </a:gs>
                    <a:gs pos="66667">
                      <a:srgbClr val="A590F5">
                        <a:alpha val="20000"/>
                      </a:srgbClr>
                    </a:gs>
                    <a:gs pos="100000">
                      <a:srgbClr val="E3A7FF">
                        <a:alpha val="20000"/>
                      </a:srgbClr>
                    </a:gs>
                  </a:gsLst>
                  <a:lin ang="0"/>
                </a:gradFill>
                <a:latin typeface="Barlow Bold"/>
                <a:ea typeface="Barlow Bold"/>
                <a:cs typeface="Barlow Bold"/>
                <a:sym typeface="Barlow Bold"/>
              </a:rPr>
              <a:t>RESULTADOS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1F84D6-7D99-DB0B-6F88-6BD707832D7B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2D191A-E4B2-C8D9-D435-D486A8186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E04FB19-EB2C-8C81-6B8A-FAEA86BFB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48969" y="3368641"/>
            <a:ext cx="12790062" cy="68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 dirty="0">
                <a:solidFill>
                  <a:srgbClr val="36419E"/>
                </a:solidFill>
                <a:latin typeface="Barlow Heavy"/>
                <a:sym typeface="Barlow Heavy"/>
              </a:rPr>
              <a:t>Funding Information</a:t>
            </a:r>
            <a:endParaRPr lang="pt-BR" dirty="0"/>
          </a:p>
        </p:txBody>
      </p:sp>
      <p:sp>
        <p:nvSpPr>
          <p:cNvPr id="16" name="TextBox 16"/>
          <p:cNvSpPr txBox="1"/>
          <p:nvPr/>
        </p:nvSpPr>
        <p:spPr>
          <a:xfrm>
            <a:off x="6334850" y="4688489"/>
            <a:ext cx="5618299" cy="2127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The study received institutional support from the participating units. </a:t>
            </a:r>
            <a:endParaRPr lang="pt-BR" sz="1950" dirty="0">
              <a:solidFill>
                <a:srgbClr val="000000"/>
              </a:solidFill>
              <a:latin typeface="Calibri"/>
              <a:ea typeface="Calibri"/>
              <a:cs typeface="Calibri"/>
              <a:sym typeface="Barlow"/>
            </a:endParaRP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endParaRPr lang="en-US" sz="1950" dirty="0">
              <a:solidFill>
                <a:srgbClr val="36419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31165" lvl="1" indent="-215265">
              <a:lnSpc>
                <a:spcPts val="2799"/>
              </a:lnSpc>
              <a:buFont typeface="Arial"/>
              <a:buChar char="•"/>
            </a:pPr>
            <a:r>
              <a:rPr lang="en-US" sz="195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rPr>
              <a:t>Resources included laboratory infrastructure, imaging equipment, and technical support from the involved teams.</a:t>
            </a:r>
            <a:endParaRPr lang="pt-BR" sz="1950">
              <a:ea typeface="Calibri"/>
              <a:cs typeface="Calibri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-1" y="3928376"/>
            <a:ext cx="5106329" cy="6358624"/>
          </a:xfrm>
          <a:custGeom>
            <a:avLst/>
            <a:gdLst/>
            <a:ahLst/>
            <a:cxnLst/>
            <a:rect l="l" t="t" r="r" b="b"/>
            <a:pathLst>
              <a:path w="7004576" h="7053838">
                <a:moveTo>
                  <a:pt x="0" y="0"/>
                </a:moveTo>
                <a:lnTo>
                  <a:pt x="7004576" y="0"/>
                </a:lnTo>
                <a:lnTo>
                  <a:pt x="7004576" y="7053838"/>
                </a:lnTo>
                <a:lnTo>
                  <a:pt x="0" y="70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37174" b="-3953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8" name="TextBox 18"/>
          <p:cNvSpPr txBox="1"/>
          <p:nvPr/>
        </p:nvSpPr>
        <p:spPr>
          <a:xfrm>
            <a:off x="7620725" y="9681692"/>
            <a:ext cx="3046551" cy="35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</a:pPr>
            <a:r>
              <a:rPr lang="en-US" sz="2663" b="1" spc="-271">
                <a:gradFill>
                  <a:gsLst>
                    <a:gs pos="0">
                      <a:srgbClr val="3D49B3">
                        <a:alpha val="20000"/>
                      </a:srgbClr>
                    </a:gs>
                    <a:gs pos="33333">
                      <a:srgbClr val="7177E9">
                        <a:alpha val="20000"/>
                      </a:srgbClr>
                    </a:gs>
                    <a:gs pos="66667">
                      <a:srgbClr val="A590F5">
                        <a:alpha val="20000"/>
                      </a:srgbClr>
                    </a:gs>
                    <a:gs pos="100000">
                      <a:srgbClr val="E3A7FF">
                        <a:alpha val="20000"/>
                      </a:srgbClr>
                    </a:gs>
                  </a:gsLst>
                  <a:lin ang="0"/>
                </a:gradFill>
                <a:latin typeface="Barlow Bold"/>
                <a:ea typeface="Barlow Bold"/>
                <a:cs typeface="Barlow Bold"/>
                <a:sym typeface="Barlow Bold"/>
              </a:rPr>
              <a:t>FINANCIAMENTO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2C6D6E-8C88-AA7A-ED65-3DE977461237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9C220E-D87D-1D03-284B-521A297F4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08B442A-BBD7-E53F-B6A8-6C1D3B3E7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157314" y="3571437"/>
            <a:ext cx="4381212" cy="3977560"/>
          </a:xfrm>
          <a:custGeom>
            <a:avLst/>
            <a:gdLst/>
            <a:ahLst/>
            <a:cxnLst/>
            <a:rect l="l" t="t" r="r" b="b"/>
            <a:pathLst>
              <a:path w="4381212" h="3977560">
                <a:moveTo>
                  <a:pt x="0" y="0"/>
                </a:moveTo>
                <a:lnTo>
                  <a:pt x="4381213" y="0"/>
                </a:lnTo>
                <a:lnTo>
                  <a:pt x="4381213" y="3977560"/>
                </a:lnTo>
                <a:lnTo>
                  <a:pt x="0" y="39775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6038618" y="3832600"/>
            <a:ext cx="6210762" cy="5125377"/>
            <a:chOff x="-1" y="0"/>
            <a:chExt cx="8281016" cy="6833836"/>
          </a:xfrm>
        </p:grpSpPr>
        <p:sp>
          <p:nvSpPr>
            <p:cNvPr id="16" name="TextBox 16"/>
            <p:cNvSpPr txBox="1"/>
            <p:nvPr/>
          </p:nvSpPr>
          <p:spPr>
            <a:xfrm>
              <a:off x="-1" y="0"/>
              <a:ext cx="8281016" cy="6833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5"/>
                </a:lnSpc>
              </a:pPr>
              <a:r>
                <a:rPr lang="en-US" sz="2200" b="1" dirty="0">
                  <a:solidFill>
                    <a:srgbClr val="36419E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Corresponding Author</a:t>
              </a:r>
              <a:endParaRPr lang="en-US" sz="2200" b="1" dirty="0">
                <a:solidFill>
                  <a:srgbClr val="36419E"/>
                </a:solidFill>
                <a:latin typeface="Barlow Bold"/>
                <a:ea typeface="Barlow Bold"/>
                <a:cs typeface="Barlow Bold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  <a:t>Dr. João Pereira</a:t>
              </a:r>
              <a:endParaRPr lang="en-US" sz="2200" dirty="0">
                <a:solidFill>
                  <a:srgbClr val="36419E"/>
                </a:solidFill>
                <a:latin typeface="Barlow"/>
                <a:ea typeface="Barlow"/>
                <a:cs typeface="Barlow"/>
              </a:endParaRPr>
            </a:p>
            <a:p>
              <a:pPr algn="ctr">
                <a:lnSpc>
                  <a:spcPts val="3095"/>
                </a:lnSpc>
              </a:pPr>
              <a:endParaRPr lang="en-US" sz="221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b="1" dirty="0">
                  <a:solidFill>
                    <a:srgbClr val="36419E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Email</a:t>
              </a:r>
              <a:endParaRPr lang="en-US" sz="2200" b="1" dirty="0">
                <a:solidFill>
                  <a:srgbClr val="36419E"/>
                </a:solidFill>
                <a:latin typeface="Barlow Bold"/>
                <a:ea typeface="Barlow Bold"/>
                <a:cs typeface="Barlow Bold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  <a:t>joao.pereira@fictitiousinstitute.org</a:t>
              </a:r>
              <a:endParaRPr lang="en-US" sz="2200" dirty="0">
                <a:solidFill>
                  <a:srgbClr val="36419E"/>
                </a:solidFill>
                <a:latin typeface="Barlow"/>
                <a:ea typeface="Barlow"/>
                <a:cs typeface="Barlow"/>
              </a:endParaRPr>
            </a:p>
            <a:p>
              <a:pPr algn="ctr">
                <a:lnSpc>
                  <a:spcPts val="3095"/>
                </a:lnSpc>
              </a:pPr>
              <a:endParaRPr lang="en-US" sz="221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b="1" dirty="0">
                  <a:solidFill>
                    <a:srgbClr val="36419E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Phone</a:t>
              </a:r>
              <a:endParaRPr lang="en-US" sz="2200" b="1" dirty="0">
                <a:solidFill>
                  <a:srgbClr val="36419E"/>
                </a:solidFill>
                <a:latin typeface="Barlow Bold"/>
                <a:ea typeface="Barlow Bold"/>
                <a:cs typeface="Barlow Bold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  <a:t>+55 (00) 0000‑0000</a:t>
              </a:r>
              <a:endParaRPr lang="en-US" sz="2200" dirty="0">
                <a:solidFill>
                  <a:srgbClr val="36419E"/>
                </a:solidFill>
                <a:latin typeface="Barlow"/>
                <a:ea typeface="Barlow"/>
                <a:cs typeface="Barlow"/>
              </a:endParaRPr>
            </a:p>
            <a:p>
              <a:pPr algn="ctr">
                <a:lnSpc>
                  <a:spcPts val="3095"/>
                </a:lnSpc>
              </a:pPr>
              <a:endParaRPr lang="en-US" sz="221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b="1" dirty="0">
                  <a:solidFill>
                    <a:srgbClr val="36419E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Institution Address</a:t>
              </a:r>
              <a:endParaRPr lang="en-US" sz="2200" b="1" dirty="0">
                <a:solidFill>
                  <a:srgbClr val="36419E"/>
                </a:solidFill>
                <a:latin typeface="Barlow Bold"/>
                <a:ea typeface="Barlow Bold"/>
                <a:cs typeface="Barlow Bold"/>
              </a:endParaRPr>
            </a:p>
            <a:p>
              <a:pPr algn="ctr">
                <a:lnSpc>
                  <a:spcPts val="3095"/>
                </a:lnSpc>
              </a:pPr>
              <a:r>
                <a:rPr lang="en-US" sz="2200" i="1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  <a:t>Imaginary Center for Oncological Research</a:t>
              </a:r>
              <a:br>
                <a:rPr lang="en-US" sz="2200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</a:br>
              <a:r>
                <a:rPr lang="en-US" sz="2200" dirty="0">
                  <a:solidFill>
                    <a:srgbClr val="36419E"/>
                  </a:solidFill>
                  <a:latin typeface="Barlow"/>
                  <a:ea typeface="Barlow"/>
                  <a:cs typeface="Barlow"/>
                  <a:sym typeface="Barlow"/>
                </a:rPr>
                <a:t> 123 Reference Street — Model City — Brazil</a:t>
              </a:r>
              <a:endParaRPr lang="en-US" dirty="0"/>
            </a:p>
            <a:p>
              <a:pPr algn="ctr">
                <a:lnSpc>
                  <a:spcPts val="3095"/>
                </a:lnSpc>
              </a:pPr>
              <a:endParaRPr lang="en-US" sz="2210" dirty="0">
                <a:solidFill>
                  <a:srgbClr val="36419E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3023809" y="1591729"/>
              <a:ext cx="491398" cy="491399"/>
              <a:chOff x="0" y="-1"/>
              <a:chExt cx="812800" cy="81280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733923" y="0"/>
              <a:ext cx="491398" cy="49139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2835388" y="3108460"/>
              <a:ext cx="491398" cy="49139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693776" y="4672850"/>
              <a:ext cx="491398" cy="491398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1816626" y="4799051"/>
              <a:ext cx="245699" cy="238999"/>
            </a:xfrm>
            <a:custGeom>
              <a:avLst/>
              <a:gdLst/>
              <a:ahLst/>
              <a:cxnLst/>
              <a:rect l="l" t="t" r="r" b="b"/>
              <a:pathLst>
                <a:path w="245699" h="238998">
                  <a:moveTo>
                    <a:pt x="0" y="0"/>
                  </a:moveTo>
                  <a:lnTo>
                    <a:pt x="245699" y="0"/>
                  </a:lnTo>
                  <a:lnTo>
                    <a:pt x="245699" y="238998"/>
                  </a:lnTo>
                  <a:lnTo>
                    <a:pt x="0" y="238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958871" y="3231943"/>
              <a:ext cx="244431" cy="244431"/>
            </a:xfrm>
            <a:custGeom>
              <a:avLst/>
              <a:gdLst/>
              <a:ahLst/>
              <a:cxnLst/>
              <a:rect l="l" t="t" r="r" b="b"/>
              <a:pathLst>
                <a:path w="244431" h="244431">
                  <a:moveTo>
                    <a:pt x="0" y="0"/>
                  </a:moveTo>
                  <a:lnTo>
                    <a:pt x="244431" y="0"/>
                  </a:lnTo>
                  <a:lnTo>
                    <a:pt x="244431" y="244432"/>
                  </a:lnTo>
                  <a:lnTo>
                    <a:pt x="0" y="244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147292" y="1715213"/>
              <a:ext cx="244431" cy="244431"/>
            </a:xfrm>
            <a:custGeom>
              <a:avLst/>
              <a:gdLst/>
              <a:ahLst/>
              <a:cxnLst/>
              <a:rect l="l" t="t" r="r" b="b"/>
              <a:pathLst>
                <a:path w="244431" h="244431">
                  <a:moveTo>
                    <a:pt x="0" y="0"/>
                  </a:moveTo>
                  <a:lnTo>
                    <a:pt x="244432" y="0"/>
                  </a:lnTo>
                  <a:lnTo>
                    <a:pt x="244432" y="244431"/>
                  </a:lnTo>
                  <a:lnTo>
                    <a:pt x="0" y="244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823422" y="85698"/>
              <a:ext cx="312401" cy="320001"/>
            </a:xfrm>
            <a:custGeom>
              <a:avLst/>
              <a:gdLst/>
              <a:ahLst/>
              <a:cxnLst/>
              <a:rect l="l" t="t" r="r" b="b"/>
              <a:pathLst>
                <a:path w="312401" h="320001">
                  <a:moveTo>
                    <a:pt x="0" y="0"/>
                  </a:moveTo>
                  <a:lnTo>
                    <a:pt x="312401" y="0"/>
                  </a:lnTo>
                  <a:lnTo>
                    <a:pt x="312401" y="320002"/>
                  </a:lnTo>
                  <a:lnTo>
                    <a:pt x="0" y="3200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028700" y="7793815"/>
            <a:ext cx="4764986" cy="1637964"/>
          </a:xfrm>
          <a:custGeom>
            <a:avLst/>
            <a:gdLst/>
            <a:ahLst/>
            <a:cxnLst/>
            <a:rect l="l" t="t" r="r" b="b"/>
            <a:pathLst>
              <a:path w="4764986" h="1637964">
                <a:moveTo>
                  <a:pt x="0" y="0"/>
                </a:moveTo>
                <a:lnTo>
                  <a:pt x="4764986" y="0"/>
                </a:lnTo>
                <a:lnTo>
                  <a:pt x="4764986" y="1637964"/>
                </a:lnTo>
                <a:lnTo>
                  <a:pt x="0" y="1637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26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TextBox 34"/>
          <p:cNvSpPr txBox="1"/>
          <p:nvPr/>
        </p:nvSpPr>
        <p:spPr>
          <a:xfrm>
            <a:off x="2748969" y="2692366"/>
            <a:ext cx="12790062" cy="77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50" b="1">
                <a:solidFill>
                  <a:srgbClr val="36419E"/>
                </a:solidFill>
                <a:latin typeface="Barlow Heavy"/>
                <a:sym typeface="Barlow Heavy"/>
              </a:rPr>
              <a:t>Contacts</a:t>
            </a:r>
            <a:endParaRPr lang="pt-BR"/>
          </a:p>
        </p:txBody>
      </p:sp>
      <p:sp>
        <p:nvSpPr>
          <p:cNvPr id="35" name="TextBox 35"/>
          <p:cNvSpPr txBox="1"/>
          <p:nvPr/>
        </p:nvSpPr>
        <p:spPr>
          <a:xfrm>
            <a:off x="13795490" y="9692346"/>
            <a:ext cx="4044991" cy="2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spc="225">
                <a:solidFill>
                  <a:srgbClr val="36419E">
                    <a:alpha val="49804"/>
                  </a:srgbClr>
                </a:solidFill>
                <a:latin typeface="Barlow"/>
                <a:ea typeface="Barlow"/>
                <a:cs typeface="Barlow"/>
                <a:sym typeface="Barlow"/>
              </a:rPr>
              <a:t>cancerthera.org.br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16C448-59B9-53DA-8D23-4295986F8CD7}"/>
              </a:ext>
            </a:extLst>
          </p:cNvPr>
          <p:cNvGrpSpPr/>
          <p:nvPr/>
        </p:nvGrpSpPr>
        <p:grpSpPr>
          <a:xfrm>
            <a:off x="-1" y="3981"/>
            <a:ext cx="18288000" cy="1163117"/>
            <a:chOff x="-1" y="3981"/>
            <a:chExt cx="18288000" cy="11631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DFFCC6-0ACA-D849-0C3A-519420167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981"/>
              <a:ext cx="18288000" cy="11631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50279A-CF99-2606-8A70-D5EF3838D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14300"/>
              <a:ext cx="2220138" cy="945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369</Words>
  <Application>Microsoft Office PowerPoint</Application>
  <PresentationFormat>Personalizar</PresentationFormat>
  <Paragraphs>58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20" baseType="lpstr">
      <vt:lpstr>Barlow Ultra-Bold</vt:lpstr>
      <vt:lpstr>Barlow Semi-Bold</vt:lpstr>
      <vt:lpstr>Barlow Bold</vt:lpstr>
      <vt:lpstr>Arial</vt:lpstr>
      <vt:lpstr>Barlow</vt:lpstr>
      <vt:lpstr>Barlow Medium</vt:lpstr>
      <vt:lpstr>Calibri</vt:lpstr>
      <vt:lpstr>Barlow Light</vt:lpstr>
      <vt:lpstr>Barlow Medium Italics</vt:lpstr>
      <vt:lpstr>Barlow Heavy</vt:lpstr>
      <vt:lpstr>Aptos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CANCERTHERA - 3º Congresso - Modelo Apresentação Slides PowerPoint</dc:title>
  <dc:creator>CANCERTHERA</dc:creator>
  <cp:lastModifiedBy>Romulo Santana Osthues</cp:lastModifiedBy>
  <cp:revision>100</cp:revision>
  <dcterms:created xsi:type="dcterms:W3CDTF">2006-08-16T00:00:00Z</dcterms:created>
  <dcterms:modified xsi:type="dcterms:W3CDTF">2026-02-12T12:09:12Z</dcterms:modified>
  <dc:identifier>DAHASlomJOU</dc:identifier>
</cp:coreProperties>
</file>