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66" r:id="rId3"/>
    <p:sldId id="267" r:id="rId4"/>
    <p:sldId id="268" r:id="rId5"/>
    <p:sldId id="262" r:id="rId6"/>
    <p:sldId id="293" r:id="rId7"/>
    <p:sldId id="294" r:id="rId8"/>
    <p:sldId id="295" r:id="rId9"/>
    <p:sldId id="260" r:id="rId10"/>
    <p:sldId id="261" r:id="rId11"/>
    <p:sldId id="269" r:id="rId12"/>
    <p:sldId id="263" r:id="rId13"/>
    <p:sldId id="264" r:id="rId14"/>
    <p:sldId id="265"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8288000" cy="10287000"/>
  <p:notesSz cx="6858000" cy="9144000"/>
  <p:embeddedFontLst>
    <p:embeddedFont>
      <p:font typeface="Barlow" panose="00000500000000000000" pitchFamily="2" charset="0"/>
      <p:regular r:id="rId40"/>
    </p:embeddedFont>
    <p:embeddedFont>
      <p:font typeface="Barlow Bold" panose="00000800000000000000" charset="0"/>
      <p:regular r:id="rId41"/>
    </p:embeddedFont>
    <p:embeddedFont>
      <p:font typeface="Barlow Heavy" panose="020B0604020202020204" charset="0"/>
      <p:regular r:id="rId42"/>
    </p:embeddedFont>
    <p:embeddedFont>
      <p:font typeface="Barlow Semi-Bold" panose="020B0604020202020204" charset="0"/>
      <p:regular r:id="rId43"/>
    </p:embeddedFont>
    <p:embeddedFont>
      <p:font typeface="Barlow Ultra-Bold" panose="020B0604020202020204" charset="0"/>
      <p:regular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34E"/>
    <a:srgbClr val="415D92"/>
    <a:srgbClr val="7548AD"/>
    <a:srgbClr val="F7FAFD"/>
    <a:srgbClr val="F2F6FF"/>
    <a:srgbClr val="F8FA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43" d="100"/>
          <a:sy n="43" d="100"/>
        </p:scale>
        <p:origin x="2343" y="1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0A755-0E83-4750-AEAF-3733770A6024}" type="datetimeFigureOut">
              <a:rPr lang="pt-BR" smtClean="0"/>
              <a:t>12/11/2025</a:t>
            </a:fld>
            <a:endParaRPr lang="pt-B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77F80-40D7-4E5A-B401-816A5735AE75}" type="slidenum">
              <a:rPr lang="pt-BR" smtClean="0"/>
              <a:t>‹#›</a:t>
            </a:fld>
            <a:endParaRPr lang="pt-BR"/>
          </a:p>
        </p:txBody>
      </p:sp>
    </p:spTree>
    <p:extLst>
      <p:ext uri="{BB962C8B-B14F-4D97-AF65-F5344CB8AC3E}">
        <p14:creationId xmlns:p14="http://schemas.microsoft.com/office/powerpoint/2010/main" val="2679724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Slide Number Placeholder 3"/>
          <p:cNvSpPr>
            <a:spLocks noGrp="1"/>
          </p:cNvSpPr>
          <p:nvPr>
            <p:ph type="sldNum" sz="quarter" idx="5"/>
          </p:nvPr>
        </p:nvSpPr>
        <p:spPr/>
        <p:txBody>
          <a:bodyPr/>
          <a:lstStyle/>
          <a:p>
            <a:fld id="{B6377F80-40D7-4E5A-B401-816A5735AE75}" type="slidenum">
              <a:rPr lang="pt-BR" smtClean="0"/>
              <a:t>1</a:t>
            </a:fld>
            <a:endParaRPr lang="pt-BR"/>
          </a:p>
        </p:txBody>
      </p:sp>
    </p:spTree>
    <p:extLst>
      <p:ext uri="{BB962C8B-B14F-4D97-AF65-F5344CB8AC3E}">
        <p14:creationId xmlns:p14="http://schemas.microsoft.com/office/powerpoint/2010/main" val="2043189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A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1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image" Target="../media/image10.png"/><Relationship Id="rId17"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5" Type="http://schemas.openxmlformats.org/officeDocument/2006/relationships/image" Target="../media/image13.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35.jpeg"/><Relationship Id="rId2" Type="http://schemas.openxmlformats.org/officeDocument/2006/relationships/image" Target="../media/image29.png"/><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39.svg"/><Relationship Id="rId10" Type="http://schemas.openxmlformats.org/officeDocument/2006/relationships/image" Target="../media/image14.png"/><Relationship Id="rId19" Type="http://schemas.openxmlformats.org/officeDocument/2006/relationships/image" Target="../media/image37.jpe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38.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35.jpeg"/><Relationship Id="rId2" Type="http://schemas.openxmlformats.org/officeDocument/2006/relationships/image" Target="../media/image29.png"/><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41.svg"/><Relationship Id="rId10" Type="http://schemas.openxmlformats.org/officeDocument/2006/relationships/image" Target="../media/image14.png"/><Relationship Id="rId19" Type="http://schemas.openxmlformats.org/officeDocument/2006/relationships/image" Target="../media/image37.jpe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35.jpeg"/><Relationship Id="rId2" Type="http://schemas.openxmlformats.org/officeDocument/2006/relationships/image" Target="../media/image29.png"/><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43.svg"/><Relationship Id="rId10" Type="http://schemas.openxmlformats.org/officeDocument/2006/relationships/image" Target="../media/image14.png"/><Relationship Id="rId19" Type="http://schemas.openxmlformats.org/officeDocument/2006/relationships/image" Target="../media/image37.jpe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44.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45.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46.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47.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17.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48.jpe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49.png"/><Relationship Id="rId9" Type="http://schemas.openxmlformats.org/officeDocument/2006/relationships/image" Target="../media/image12.png"/><Relationship Id="rId14" Type="http://schemas.openxmlformats.org/officeDocument/2006/relationships/image" Target="../media/image17.sv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0.jpe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52.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3.jpe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54.png"/></Relationships>
</file>

<file path=ppt/slides/_rels/slide2.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0.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10.png"/><Relationship Id="rId5" Type="http://schemas.openxmlformats.org/officeDocument/2006/relationships/image" Target="../media/image18.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9.pn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55.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3" Type="http://schemas.openxmlformats.org/officeDocument/2006/relationships/image" Target="../media/image31.png"/><Relationship Id="rId7" Type="http://schemas.openxmlformats.org/officeDocument/2006/relationships/image" Target="../media/image9.svg"/><Relationship Id="rId12"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8.png"/><Relationship Id="rId1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57.png"/><Relationship Id="rId9" Type="http://schemas.openxmlformats.org/officeDocument/2006/relationships/image" Target="../media/image11.svg"/><Relationship Id="rId14"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1.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58.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57.png"/></Relationships>
</file>

<file path=ppt/slides/_rels/slide2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1.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58.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1.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58.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57.png"/></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3" Type="http://schemas.openxmlformats.org/officeDocument/2006/relationships/image" Target="../media/image59.png"/><Relationship Id="rId7" Type="http://schemas.openxmlformats.org/officeDocument/2006/relationships/image" Target="../media/image9.svg"/><Relationship Id="rId12"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61.png"/><Relationship Id="rId1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60.png"/><Relationship Id="rId9" Type="http://schemas.openxmlformats.org/officeDocument/2006/relationships/image" Target="../media/image11.svg"/><Relationship Id="rId14" Type="http://schemas.openxmlformats.org/officeDocument/2006/relationships/image" Target="../media/image16.png"/></Relationships>
</file>

<file path=ppt/slides/_rels/slide2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5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61.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60.png"/></Relationships>
</file>

<file path=ppt/slides/_rels/slide27.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5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61.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60.png"/></Relationships>
</file>

<file path=ppt/slides/_rels/slide28.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5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61.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60.png"/></Relationships>
</file>

<file path=ppt/slides/_rels/slide2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30.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3.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4.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10.png"/><Relationship Id="rId5" Type="http://schemas.openxmlformats.org/officeDocument/2006/relationships/image" Target="../media/image22.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30.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3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33.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svg"/><Relationship Id="rId18" Type="http://schemas.openxmlformats.org/officeDocument/2006/relationships/image" Target="../media/image12.png"/><Relationship Id="rId3" Type="http://schemas.openxmlformats.org/officeDocument/2006/relationships/image" Target="../media/image63.png"/><Relationship Id="rId21" Type="http://schemas.openxmlformats.org/officeDocument/2006/relationships/image" Target="../media/image15.svg"/><Relationship Id="rId7" Type="http://schemas.openxmlformats.org/officeDocument/2006/relationships/image" Target="../media/image7.svg"/><Relationship Id="rId12" Type="http://schemas.openxmlformats.org/officeDocument/2006/relationships/image" Target="../media/image68.png"/><Relationship Id="rId17" Type="http://schemas.openxmlformats.org/officeDocument/2006/relationships/image" Target="../media/image11.svg"/><Relationship Id="rId2" Type="http://schemas.openxmlformats.org/officeDocument/2006/relationships/image" Target="../media/image62.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67.svg"/><Relationship Id="rId24" Type="http://schemas.openxmlformats.org/officeDocument/2006/relationships/image" Target="../media/image70.png"/><Relationship Id="rId5" Type="http://schemas.openxmlformats.org/officeDocument/2006/relationships/image" Target="../media/image5.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66.png"/><Relationship Id="rId19"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65.svg"/><Relationship Id="rId14" Type="http://schemas.openxmlformats.org/officeDocument/2006/relationships/image" Target="../media/image8.png"/><Relationship Id="rId22" Type="http://schemas.openxmlformats.org/officeDocument/2006/relationships/image" Target="../media/image16.png"/></Relationships>
</file>

<file path=ppt/slides/_rels/slide34.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svg"/><Relationship Id="rId18" Type="http://schemas.openxmlformats.org/officeDocument/2006/relationships/image" Target="../media/image12.png"/><Relationship Id="rId3" Type="http://schemas.openxmlformats.org/officeDocument/2006/relationships/image" Target="../media/image63.png"/><Relationship Id="rId21" Type="http://schemas.openxmlformats.org/officeDocument/2006/relationships/image" Target="../media/image15.svg"/><Relationship Id="rId7" Type="http://schemas.openxmlformats.org/officeDocument/2006/relationships/image" Target="../media/image21.svg"/><Relationship Id="rId12" Type="http://schemas.openxmlformats.org/officeDocument/2006/relationships/image" Target="../media/image75.png"/><Relationship Id="rId17" Type="http://schemas.openxmlformats.org/officeDocument/2006/relationships/image" Target="../media/image11.svg"/><Relationship Id="rId2" Type="http://schemas.openxmlformats.org/officeDocument/2006/relationships/image" Target="../media/image62.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74.svg"/><Relationship Id="rId24" Type="http://schemas.openxmlformats.org/officeDocument/2006/relationships/image" Target="../media/image70.png"/><Relationship Id="rId5" Type="http://schemas.openxmlformats.org/officeDocument/2006/relationships/image" Target="../media/image19.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73.png"/><Relationship Id="rId19" Type="http://schemas.openxmlformats.org/officeDocument/2006/relationships/image" Target="../media/image13.svg"/><Relationship Id="rId4" Type="http://schemas.openxmlformats.org/officeDocument/2006/relationships/image" Target="../media/image18.png"/><Relationship Id="rId9" Type="http://schemas.openxmlformats.org/officeDocument/2006/relationships/image" Target="../media/image72.svg"/><Relationship Id="rId14" Type="http://schemas.openxmlformats.org/officeDocument/2006/relationships/image" Target="../media/image8.png"/><Relationship Id="rId22" Type="http://schemas.openxmlformats.org/officeDocument/2006/relationships/image" Target="../media/image16.png"/></Relationships>
</file>

<file path=ppt/slides/_rels/slide35.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svg"/><Relationship Id="rId18" Type="http://schemas.openxmlformats.org/officeDocument/2006/relationships/image" Target="../media/image12.png"/><Relationship Id="rId3" Type="http://schemas.openxmlformats.org/officeDocument/2006/relationships/image" Target="../media/image63.png"/><Relationship Id="rId21" Type="http://schemas.openxmlformats.org/officeDocument/2006/relationships/image" Target="../media/image15.svg"/><Relationship Id="rId7" Type="http://schemas.openxmlformats.org/officeDocument/2006/relationships/image" Target="../media/image78.svg"/><Relationship Id="rId12" Type="http://schemas.openxmlformats.org/officeDocument/2006/relationships/image" Target="../media/image83.png"/><Relationship Id="rId17" Type="http://schemas.openxmlformats.org/officeDocument/2006/relationships/image" Target="../media/image11.svg"/><Relationship Id="rId2" Type="http://schemas.openxmlformats.org/officeDocument/2006/relationships/image" Target="../media/image62.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2.svg"/><Relationship Id="rId24" Type="http://schemas.openxmlformats.org/officeDocument/2006/relationships/image" Target="../media/image70.png"/><Relationship Id="rId5" Type="http://schemas.openxmlformats.org/officeDocument/2006/relationships/image" Target="../media/image28.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81.png"/><Relationship Id="rId19" Type="http://schemas.openxmlformats.org/officeDocument/2006/relationships/image" Target="../media/image13.svg"/><Relationship Id="rId4" Type="http://schemas.openxmlformats.org/officeDocument/2006/relationships/image" Target="../media/image27.png"/><Relationship Id="rId9" Type="http://schemas.openxmlformats.org/officeDocument/2006/relationships/image" Target="../media/image80.svg"/><Relationship Id="rId14" Type="http://schemas.openxmlformats.org/officeDocument/2006/relationships/image" Target="../media/image8.png"/><Relationship Id="rId22" Type="http://schemas.openxmlformats.org/officeDocument/2006/relationships/image" Target="../media/image16.png"/></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90.svg"/><Relationship Id="rId18" Type="http://schemas.openxmlformats.org/officeDocument/2006/relationships/image" Target="../media/image12.png"/><Relationship Id="rId3" Type="http://schemas.openxmlformats.org/officeDocument/2006/relationships/image" Target="../media/image63.png"/><Relationship Id="rId21" Type="http://schemas.openxmlformats.org/officeDocument/2006/relationships/image" Target="../media/image15.svg"/><Relationship Id="rId7" Type="http://schemas.openxmlformats.org/officeDocument/2006/relationships/image" Target="../media/image88.svg"/><Relationship Id="rId12" Type="http://schemas.openxmlformats.org/officeDocument/2006/relationships/image" Target="../media/image89.png"/><Relationship Id="rId17" Type="http://schemas.openxmlformats.org/officeDocument/2006/relationships/image" Target="../media/image11.svg"/><Relationship Id="rId2" Type="http://schemas.openxmlformats.org/officeDocument/2006/relationships/image" Target="../media/image62.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7.png"/><Relationship Id="rId11" Type="http://schemas.openxmlformats.org/officeDocument/2006/relationships/image" Target="../media/image82.svg"/><Relationship Id="rId24" Type="http://schemas.openxmlformats.org/officeDocument/2006/relationships/image" Target="../media/image70.png"/><Relationship Id="rId5" Type="http://schemas.openxmlformats.org/officeDocument/2006/relationships/image" Target="../media/image86.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81.png"/><Relationship Id="rId19" Type="http://schemas.openxmlformats.org/officeDocument/2006/relationships/image" Target="../media/image13.svg"/><Relationship Id="rId4" Type="http://schemas.openxmlformats.org/officeDocument/2006/relationships/image" Target="../media/image85.png"/><Relationship Id="rId9" Type="http://schemas.openxmlformats.org/officeDocument/2006/relationships/image" Target="../media/image72.svg"/><Relationship Id="rId14" Type="http://schemas.openxmlformats.org/officeDocument/2006/relationships/image" Target="../media/image8.png"/><Relationship Id="rId22" Type="http://schemas.openxmlformats.org/officeDocument/2006/relationships/image" Target="../media/image16.png"/></Relationships>
</file>

<file path=ppt/slides/_rels/slide37.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2.png"/><Relationship Id="rId7" Type="http://schemas.openxmlformats.org/officeDocument/2006/relationships/image" Target="../media/image95.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10" Type="http://schemas.openxmlformats.org/officeDocument/2006/relationships/image" Target="../media/image97.png"/><Relationship Id="rId4" Type="http://schemas.openxmlformats.org/officeDocument/2006/relationships/image" Target="../media/image2.png"/><Relationship Id="rId9"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0.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26.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0.png"/><Relationship Id="rId5" Type="http://schemas.openxmlformats.org/officeDocument/2006/relationships/image" Target="../media/image27.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30.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11.svg"/><Relationship Id="rId18" Type="http://schemas.openxmlformats.org/officeDocument/2006/relationships/image" Target="../media/image16.png"/><Relationship Id="rId3" Type="http://schemas.openxmlformats.org/officeDocument/2006/relationships/image" Target="../media/image31.png"/><Relationship Id="rId7" Type="http://schemas.openxmlformats.org/officeDocument/2006/relationships/image" Target="../media/image35.jpeg"/><Relationship Id="rId12" Type="http://schemas.openxmlformats.org/officeDocument/2006/relationships/image" Target="../media/image10.png"/><Relationship Id="rId17" Type="http://schemas.openxmlformats.org/officeDocument/2006/relationships/image" Target="../media/image15.svg"/><Relationship Id="rId2" Type="http://schemas.openxmlformats.org/officeDocument/2006/relationships/image" Target="../media/image29.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9.svg"/><Relationship Id="rId5" Type="http://schemas.openxmlformats.org/officeDocument/2006/relationships/image" Target="../media/image33.svg"/><Relationship Id="rId15" Type="http://schemas.openxmlformats.org/officeDocument/2006/relationships/image" Target="../media/image13.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32.png"/><Relationship Id="rId9" Type="http://schemas.openxmlformats.org/officeDocument/2006/relationships/image" Target="../media/image37.jpe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noGrp="1" noRot="1" noMove="1" noResize="1" noEditPoints="1" noAdjustHandles="1" noChangeArrowheads="1" noChangeShapeType="1"/>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3"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grpSp>
        <p:nvGrpSpPr>
          <p:cNvPr id="3" name="Group 3"/>
          <p:cNvGrpSpPr>
            <a:grpSpLocks noGrp="1" noUngrp="1" noRot="1" noMove="1" noResize="1"/>
          </p:cNvGrpSpPr>
          <p:nvPr/>
        </p:nvGrpSpPr>
        <p:grpSpPr>
          <a:xfrm>
            <a:off x="0" y="0"/>
            <a:ext cx="9038551" cy="10287000"/>
            <a:chOff x="0" y="0"/>
            <a:chExt cx="2380524" cy="2709333"/>
          </a:xfrm>
        </p:grpSpPr>
        <p:sp>
          <p:nvSpPr>
            <p:cNvPr id="4" name="Freeform 4"/>
            <p:cNvSpPr>
              <a:spLocks noGrp="1" noRot="1" noMove="1" noResize="1" noEditPoints="1" noAdjustHandles="1" noChangeArrowheads="1" noChangeShapeType="1"/>
            </p:cNvSpPr>
            <p:nvPr/>
          </p:nvSpPr>
          <p:spPr>
            <a:xfrm>
              <a:off x="0" y="0"/>
              <a:ext cx="2380524" cy="2709333"/>
            </a:xfrm>
            <a:custGeom>
              <a:avLst/>
              <a:gdLst/>
              <a:ahLst/>
              <a:cxnLst/>
              <a:rect l="l" t="t" r="r" b="b"/>
              <a:pathLst>
                <a:path w="2380524" h="2709333">
                  <a:moveTo>
                    <a:pt x="0" y="0"/>
                  </a:moveTo>
                  <a:lnTo>
                    <a:pt x="2380524" y="0"/>
                  </a:lnTo>
                  <a:lnTo>
                    <a:pt x="2380524" y="2709333"/>
                  </a:lnTo>
                  <a:lnTo>
                    <a:pt x="0" y="2709333"/>
                  </a:lnTo>
                  <a:close/>
                </a:path>
              </a:pathLst>
            </a:custGeom>
            <a:gradFill rotWithShape="1">
              <a:gsLst>
                <a:gs pos="0">
                  <a:srgbClr val="F7FAFD">
                    <a:alpha val="100000"/>
                  </a:srgbClr>
                </a:gs>
                <a:gs pos="100000">
                  <a:srgbClr val="F7FAFD">
                    <a:alpha val="0"/>
                  </a:srgbClr>
                </a:gs>
              </a:gsLst>
              <a:lin ang="0"/>
            </a:gradFill>
          </p:spPr>
          <p:txBody>
            <a:bodyPr/>
            <a:lstStyle/>
            <a:p>
              <a:endParaRPr lang="pt-BR"/>
            </a:p>
          </p:txBody>
        </p:sp>
        <p:sp>
          <p:nvSpPr>
            <p:cNvPr id="5" name="TextBox 5"/>
            <p:cNvSpPr txBox="1">
              <a:spLocks noGrp="1" noRot="1" noMove="1" noResize="1" noEditPoints="1" noAdjustHandles="1" noChangeArrowheads="1" noChangeShapeType="1"/>
            </p:cNvSpPr>
            <p:nvPr/>
          </p:nvSpPr>
          <p:spPr>
            <a:xfrm>
              <a:off x="0" y="-47625"/>
              <a:ext cx="2380524" cy="2756958"/>
            </a:xfrm>
            <a:prstGeom prst="rect">
              <a:avLst/>
            </a:prstGeom>
          </p:spPr>
          <p:txBody>
            <a:bodyPr lIns="50800" tIns="50800" rIns="50800" bIns="50800" rtlCol="0" anchor="ctr"/>
            <a:lstStyle/>
            <a:p>
              <a:pPr algn="ctr">
                <a:lnSpc>
                  <a:spcPts val="2659"/>
                </a:lnSpc>
              </a:pPr>
              <a:endParaRPr/>
            </a:p>
          </p:txBody>
        </p:sp>
      </p:grpSp>
      <p:sp>
        <p:nvSpPr>
          <p:cNvPr id="6" name="AutoShape 6"/>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7" name="Freeform 7"/>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9" name="Freeform 9"/>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0" name="Freeform 10"/>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grpSp>
        <p:nvGrpSpPr>
          <p:cNvPr id="11" name="Group 11"/>
          <p:cNvGrpSpPr/>
          <p:nvPr/>
        </p:nvGrpSpPr>
        <p:grpSpPr>
          <a:xfrm>
            <a:off x="333415" y="9925467"/>
            <a:ext cx="1378357" cy="205762"/>
            <a:chOff x="0" y="0"/>
            <a:chExt cx="1837809" cy="274349"/>
          </a:xfrm>
        </p:grpSpPr>
        <p:sp>
          <p:nvSpPr>
            <p:cNvPr id="12" name="Freeform 12"/>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4" name="Freeform 14"/>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r="-16608"/>
              </a:stretch>
            </a:blipFill>
          </p:spPr>
          <p:txBody>
            <a:bodyPr/>
            <a:lstStyle/>
            <a:p>
              <a:endParaRPr lang="pt-BR"/>
            </a:p>
          </p:txBody>
        </p:sp>
        <p:sp>
          <p:nvSpPr>
            <p:cNvPr id="15" name="Freeform 15"/>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16" name="Freeform 16"/>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pt-BR"/>
            </a:p>
          </p:txBody>
        </p:sp>
      </p:grpSp>
      <p:sp>
        <p:nvSpPr>
          <p:cNvPr id="17" name="TextBox 17"/>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dirty="0">
                <a:solidFill>
                  <a:srgbClr val="42325C"/>
                </a:solidFill>
                <a:latin typeface="Barlow"/>
                <a:ea typeface="Barlow"/>
                <a:cs typeface="Barlow"/>
                <a:sym typeface="Barlow"/>
              </a:rPr>
              <a:t>um CEPID</a:t>
            </a:r>
          </a:p>
        </p:txBody>
      </p:sp>
      <p:sp>
        <p:nvSpPr>
          <p:cNvPr id="18" name="TextBox 18"/>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dirty="0" err="1">
                <a:solidFill>
                  <a:srgbClr val="4A3A99"/>
                </a:solidFill>
                <a:latin typeface="Barlow Bold"/>
                <a:ea typeface="Barlow Bold"/>
                <a:cs typeface="Barlow Bold"/>
                <a:sym typeface="Barlow Bold"/>
              </a:rPr>
              <a:t>Integração</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Diagnóstica</a:t>
            </a:r>
            <a:r>
              <a:rPr lang="en-US" sz="4200" b="1" spc="-184" dirty="0">
                <a:solidFill>
                  <a:srgbClr val="4A3A99"/>
                </a:solidFill>
                <a:latin typeface="Barlow Bold"/>
                <a:ea typeface="Barlow Bold"/>
                <a:cs typeface="Barlow Bold"/>
                <a:sym typeface="Barlow Bold"/>
              </a:rPr>
              <a:t> e </a:t>
            </a:r>
            <a:r>
              <a:rPr lang="en-US" sz="4200" b="1" spc="-184" dirty="0" err="1">
                <a:solidFill>
                  <a:srgbClr val="4A3A99"/>
                </a:solidFill>
                <a:latin typeface="Barlow Bold"/>
                <a:ea typeface="Barlow Bold"/>
                <a:cs typeface="Barlow Bold"/>
                <a:sym typeface="Barlow Bold"/>
              </a:rPr>
              <a:t>Terapêutica</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Resultados</a:t>
            </a:r>
            <a:r>
              <a:rPr lang="en-US" sz="4200" b="1" spc="-184" dirty="0">
                <a:solidFill>
                  <a:srgbClr val="4A3A99"/>
                </a:solidFill>
                <a:latin typeface="Barlow Bold"/>
                <a:ea typeface="Barlow Bold"/>
                <a:cs typeface="Barlow Bold"/>
                <a:sym typeface="Barlow Bold"/>
              </a:rPr>
              <a:t> de Novo </a:t>
            </a:r>
            <a:r>
              <a:rPr lang="en-US" sz="4200" b="1" spc="-184" dirty="0" err="1">
                <a:solidFill>
                  <a:srgbClr val="4A3A99"/>
                </a:solidFill>
                <a:latin typeface="Barlow Bold"/>
                <a:ea typeface="Barlow Bold"/>
                <a:cs typeface="Barlow Bold"/>
                <a:sym typeface="Barlow Bold"/>
              </a:rPr>
              <a:t>Estudo</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em</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Teranósticos</a:t>
            </a:r>
            <a:endParaRPr lang="en-US" sz="4200" b="1" spc="-184" dirty="0">
              <a:solidFill>
                <a:srgbClr val="4A3A99"/>
              </a:solidFill>
              <a:latin typeface="Barlow Bold"/>
              <a:ea typeface="Barlow Bold"/>
              <a:cs typeface="Barlow Bold"/>
              <a:sym typeface="Barlow Bold"/>
            </a:endParaRPr>
          </a:p>
        </p:txBody>
      </p:sp>
      <p:sp>
        <p:nvSpPr>
          <p:cNvPr id="19" name="TextBox 19"/>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352683"/>
                </a:solidFill>
                <a:latin typeface="Barlow Bold"/>
                <a:ea typeface="Barlow Bold"/>
                <a:cs typeface="Barlow Bold"/>
                <a:sym typeface="Barlow Bold"/>
              </a:rPr>
              <a:t>Dra. Rosamaria Vieira Mascarenhas</a:t>
            </a:r>
          </a:p>
        </p:txBody>
      </p:sp>
      <p:sp>
        <p:nvSpPr>
          <p:cNvPr id="20" name="TextBox 20"/>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Hospital das Clínicas | UNICAMP</a:t>
            </a:r>
          </a:p>
        </p:txBody>
      </p:sp>
      <p:sp>
        <p:nvSpPr>
          <p:cNvPr id="21" name="TextBox 21"/>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Estamos nas redes sociais: </a:t>
            </a:r>
            <a:r>
              <a:rPr lang="en-US" sz="1111" b="1" spc="-24">
                <a:solidFill>
                  <a:srgbClr val="4A3A99"/>
                </a:solidFill>
                <a:latin typeface="Barlow Bold"/>
                <a:ea typeface="Barlow Bold"/>
                <a:cs typeface="Barlow Bold"/>
                <a:sym typeface="Barlow Bold"/>
              </a:rPr>
              <a:t>@cepidcancerthera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AutoShape 4"/>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6" name="TextBox 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7" name="TextBox 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14" name="Freeform 1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15" name="Freeform 15"/>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6" name="Freeform 16"/>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10090971" y="6786682"/>
            <a:ext cx="2296286" cy="1597948"/>
            <a:chOff x="0" y="0"/>
            <a:chExt cx="355755" cy="247564"/>
          </a:xfrm>
        </p:grpSpPr>
        <p:sp>
          <p:nvSpPr>
            <p:cNvPr id="19" name="Freeform 19"/>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0" name="Group 20"/>
          <p:cNvGrpSpPr/>
          <p:nvPr/>
        </p:nvGrpSpPr>
        <p:grpSpPr>
          <a:xfrm>
            <a:off x="12525512" y="6786682"/>
            <a:ext cx="2296286" cy="1597948"/>
            <a:chOff x="0" y="0"/>
            <a:chExt cx="355755" cy="247564"/>
          </a:xfrm>
        </p:grpSpPr>
        <p:sp>
          <p:nvSpPr>
            <p:cNvPr id="21" name="Freeform 21"/>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2" name="Group 22"/>
          <p:cNvGrpSpPr/>
          <p:nvPr/>
        </p:nvGrpSpPr>
        <p:grpSpPr>
          <a:xfrm>
            <a:off x="14963014" y="6786682"/>
            <a:ext cx="2296286" cy="1597948"/>
            <a:chOff x="0" y="0"/>
            <a:chExt cx="355755" cy="247564"/>
          </a:xfrm>
        </p:grpSpPr>
        <p:sp>
          <p:nvSpPr>
            <p:cNvPr id="23" name="Freeform 23"/>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4" name="Group 24"/>
          <p:cNvGrpSpPr/>
          <p:nvPr/>
        </p:nvGrpSpPr>
        <p:grpSpPr>
          <a:xfrm>
            <a:off x="7897335" y="2233047"/>
            <a:ext cx="762376" cy="762376"/>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26" name="TextBox 26"/>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27" name="TextBox 27"/>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28" name="TextBox 28"/>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7548AD"/>
                </a:solidFill>
                <a:latin typeface="Barlow Semi-Bold"/>
                <a:ea typeface="Barlow Semi-Bold"/>
                <a:cs typeface="Barlow Semi-Bold"/>
                <a:sym typeface="Barlow Semi-Bold"/>
              </a:rPr>
              <a:t>Importância para a medicina personalizada</a:t>
            </a:r>
          </a:p>
        </p:txBody>
      </p:sp>
      <p:sp>
        <p:nvSpPr>
          <p:cNvPr id="29" name="TextBox 29"/>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7548AD"/>
                </a:solidFill>
                <a:latin typeface="Barlow"/>
                <a:ea typeface="Barlow"/>
                <a:cs typeface="Barlow"/>
                <a:sym typeface="Barlow"/>
              </a:rPr>
              <a:t>Contexto atual: desafios no diagnóstico precoce e na eficácia terapêutica</a:t>
            </a:r>
          </a:p>
        </p:txBody>
      </p:sp>
      <p:sp>
        <p:nvSpPr>
          <p:cNvPr id="30" name="TextBox 3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dirty="0">
                <a:solidFill>
                  <a:srgbClr val="7548AD">
                    <a:alpha val="24706"/>
                  </a:srgbClr>
                </a:solidFill>
                <a:latin typeface="Barlow Bold"/>
                <a:ea typeface="Barlow Bold"/>
                <a:cs typeface="Barlow Bold"/>
                <a:sym typeface="Barlow Bold"/>
              </a:rPr>
              <a:t>INTRODUÇÃO</a:t>
            </a:r>
          </a:p>
        </p:txBody>
      </p:sp>
      <p:sp>
        <p:nvSpPr>
          <p:cNvPr id="31" name="TextBox 31"/>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32" name="TextBox 32"/>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02</a:t>
            </a:r>
          </a:p>
        </p:txBody>
      </p:sp>
      <p:sp>
        <p:nvSpPr>
          <p:cNvPr id="33" name="TextBox 33"/>
          <p:cNvSpPr txBox="1"/>
          <p:nvPr/>
        </p:nvSpPr>
        <p:spPr>
          <a:xfrm>
            <a:off x="8100140" y="2118747"/>
            <a:ext cx="502420" cy="851674"/>
          </a:xfrm>
          <a:prstGeom prst="rect">
            <a:avLst/>
          </a:prstGeom>
        </p:spPr>
        <p:txBody>
          <a:bodyPr lIns="0" tIns="0" rIns="0" bIns="0" rtlCol="0" anchor="t">
            <a:spAutoFit/>
          </a:bodyPr>
          <a:lstStyle/>
          <a:p>
            <a:pPr algn="l">
              <a:lnSpc>
                <a:spcPts val="6902"/>
              </a:lnSpc>
            </a:pPr>
            <a:r>
              <a:rPr lang="en-US" sz="4930" b="1">
                <a:solidFill>
                  <a:srgbClr val="7548AD"/>
                </a:solidFill>
                <a:latin typeface="Barlow Ultra-Bold"/>
                <a:ea typeface="Barlow Ultra-Bold"/>
                <a:cs typeface="Barlow Ultra-Bold"/>
                <a:sym typeface="Barlow Ultra-Bold"/>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AutoShape 4"/>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6" name="TextBox 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7" name="TextBox 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14" name="Freeform 1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15" name="Freeform 15"/>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6" name="Freeform 16"/>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10090971" y="6786682"/>
            <a:ext cx="2296286" cy="1597948"/>
            <a:chOff x="0" y="0"/>
            <a:chExt cx="355755" cy="247564"/>
          </a:xfrm>
        </p:grpSpPr>
        <p:sp>
          <p:nvSpPr>
            <p:cNvPr id="19" name="Freeform 19"/>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0" name="Group 20"/>
          <p:cNvGrpSpPr/>
          <p:nvPr/>
        </p:nvGrpSpPr>
        <p:grpSpPr>
          <a:xfrm>
            <a:off x="12525512" y="6786682"/>
            <a:ext cx="2296286" cy="1597948"/>
            <a:chOff x="0" y="0"/>
            <a:chExt cx="355755" cy="247564"/>
          </a:xfrm>
        </p:grpSpPr>
        <p:sp>
          <p:nvSpPr>
            <p:cNvPr id="21" name="Freeform 21"/>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2" name="Group 22"/>
          <p:cNvGrpSpPr/>
          <p:nvPr/>
        </p:nvGrpSpPr>
        <p:grpSpPr>
          <a:xfrm>
            <a:off x="14963014" y="6786682"/>
            <a:ext cx="2296286" cy="1597948"/>
            <a:chOff x="0" y="0"/>
            <a:chExt cx="355755" cy="247564"/>
          </a:xfrm>
        </p:grpSpPr>
        <p:sp>
          <p:nvSpPr>
            <p:cNvPr id="23" name="Freeform 23"/>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sp>
        <p:nvSpPr>
          <p:cNvPr id="24" name="TextBox 24"/>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25" name="TextBox 25"/>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415D92"/>
                </a:solidFill>
                <a:latin typeface="Barlow Semi-Bold"/>
                <a:ea typeface="Barlow Semi-Bold"/>
                <a:cs typeface="Barlow Semi-Bold"/>
                <a:sym typeface="Barlow Semi-Bold"/>
              </a:rPr>
              <a:t>Importância para a medicina personalizada</a:t>
            </a:r>
          </a:p>
        </p:txBody>
      </p:sp>
      <p:sp>
        <p:nvSpPr>
          <p:cNvPr id="26" name="TextBox 26"/>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466397"/>
                </a:solidFill>
                <a:latin typeface="Barlow"/>
                <a:ea typeface="Barlow"/>
                <a:cs typeface="Barlow"/>
                <a:sym typeface="Barlow"/>
              </a:rPr>
              <a:t>Contexto atual: desafios no diagnóstico precoce e na eficácia terapêutica</a:t>
            </a:r>
          </a:p>
        </p:txBody>
      </p:sp>
      <p:sp>
        <p:nvSpPr>
          <p:cNvPr id="27" name="TextBox 27"/>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INTRODUÇÃO</a:t>
            </a:r>
          </a:p>
        </p:txBody>
      </p:sp>
      <p:sp>
        <p:nvSpPr>
          <p:cNvPr id="28" name="TextBox 28"/>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29" name="TextBox 29"/>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02</a:t>
            </a:r>
          </a:p>
        </p:txBody>
      </p:sp>
      <p:grpSp>
        <p:nvGrpSpPr>
          <p:cNvPr id="30" name="Group 30"/>
          <p:cNvGrpSpPr/>
          <p:nvPr/>
        </p:nvGrpSpPr>
        <p:grpSpPr>
          <a:xfrm>
            <a:off x="7897335" y="2238743"/>
            <a:ext cx="762376" cy="762376"/>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32" name="TextBox 32"/>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33" name="TextBox 33"/>
          <p:cNvSpPr txBox="1"/>
          <p:nvPr/>
        </p:nvSpPr>
        <p:spPr>
          <a:xfrm>
            <a:off x="8100140" y="2124443"/>
            <a:ext cx="502420" cy="851674"/>
          </a:xfrm>
          <a:prstGeom prst="rect">
            <a:avLst/>
          </a:prstGeom>
        </p:spPr>
        <p:txBody>
          <a:bodyPr lIns="0" tIns="0" rIns="0" bIns="0" rtlCol="0" anchor="t">
            <a:spAutoFit/>
          </a:bodyPr>
          <a:lstStyle/>
          <a:p>
            <a:pPr algn="l">
              <a:lnSpc>
                <a:spcPts val="6902"/>
              </a:lnSpc>
            </a:pPr>
            <a:r>
              <a:rPr lang="en-US" sz="4930" b="1">
                <a:solidFill>
                  <a:srgbClr val="415D92"/>
                </a:solidFill>
                <a:latin typeface="Barlow Ultra-Bold"/>
                <a:ea typeface="Barlow Ultra-Bold"/>
                <a:cs typeface="Barlow Ultra-Bold"/>
                <a:sym typeface="Barlow Ultra-Bold"/>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AutoShape 4"/>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6" name="TextBox 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7" name="TextBox 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14" name="Freeform 1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15" name="Freeform 15"/>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6" name="Freeform 16"/>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10090971" y="6786682"/>
            <a:ext cx="2296286" cy="1597948"/>
            <a:chOff x="0" y="0"/>
            <a:chExt cx="355755" cy="247564"/>
          </a:xfrm>
        </p:grpSpPr>
        <p:sp>
          <p:nvSpPr>
            <p:cNvPr id="19" name="Freeform 19"/>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0" name="Group 20"/>
          <p:cNvGrpSpPr/>
          <p:nvPr/>
        </p:nvGrpSpPr>
        <p:grpSpPr>
          <a:xfrm>
            <a:off x="12525512" y="6786682"/>
            <a:ext cx="2296286" cy="1597948"/>
            <a:chOff x="0" y="0"/>
            <a:chExt cx="355755" cy="247564"/>
          </a:xfrm>
        </p:grpSpPr>
        <p:sp>
          <p:nvSpPr>
            <p:cNvPr id="21" name="Freeform 21"/>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2" name="Group 22"/>
          <p:cNvGrpSpPr/>
          <p:nvPr/>
        </p:nvGrpSpPr>
        <p:grpSpPr>
          <a:xfrm>
            <a:off x="14963014" y="6786682"/>
            <a:ext cx="2296286" cy="1597948"/>
            <a:chOff x="0" y="0"/>
            <a:chExt cx="355755" cy="247564"/>
          </a:xfrm>
        </p:grpSpPr>
        <p:sp>
          <p:nvSpPr>
            <p:cNvPr id="23" name="Freeform 23"/>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sp>
        <p:nvSpPr>
          <p:cNvPr id="24" name="TextBox 24"/>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25" name="TextBox 25"/>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000000"/>
                </a:solidFill>
                <a:latin typeface="Barlow Semi-Bold"/>
                <a:ea typeface="Barlow Semi-Bold"/>
                <a:cs typeface="Barlow Semi-Bold"/>
                <a:sym typeface="Barlow Semi-Bold"/>
              </a:rPr>
              <a:t>Importância para a medicina personalizada</a:t>
            </a:r>
          </a:p>
        </p:txBody>
      </p:sp>
      <p:sp>
        <p:nvSpPr>
          <p:cNvPr id="26" name="TextBox 26"/>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2F334E"/>
                </a:solidFill>
                <a:latin typeface="Barlow"/>
                <a:ea typeface="Barlow"/>
                <a:cs typeface="Barlow"/>
                <a:sym typeface="Barlow"/>
              </a:rPr>
              <a:t>Contexto atual: desafios no diagnóstico precoce e na eficácia terapêutica</a:t>
            </a:r>
          </a:p>
        </p:txBody>
      </p:sp>
      <p:sp>
        <p:nvSpPr>
          <p:cNvPr id="27" name="TextBox 27"/>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INTRODUÇÃO</a:t>
            </a:r>
          </a:p>
        </p:txBody>
      </p:sp>
      <p:sp>
        <p:nvSpPr>
          <p:cNvPr id="28" name="TextBox 28"/>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29" name="TextBox 29"/>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02</a:t>
            </a:r>
          </a:p>
        </p:txBody>
      </p:sp>
      <p:grpSp>
        <p:nvGrpSpPr>
          <p:cNvPr id="30" name="Group 30"/>
          <p:cNvGrpSpPr/>
          <p:nvPr/>
        </p:nvGrpSpPr>
        <p:grpSpPr>
          <a:xfrm>
            <a:off x="7897335" y="2238743"/>
            <a:ext cx="762376" cy="762376"/>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32" name="TextBox 32"/>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33" name="TextBox 33"/>
          <p:cNvSpPr txBox="1"/>
          <p:nvPr/>
        </p:nvSpPr>
        <p:spPr>
          <a:xfrm>
            <a:off x="8100140" y="2124443"/>
            <a:ext cx="502420" cy="851674"/>
          </a:xfrm>
          <a:prstGeom prst="rect">
            <a:avLst/>
          </a:prstGeom>
        </p:spPr>
        <p:txBody>
          <a:bodyPr lIns="0" tIns="0" rIns="0" bIns="0" rtlCol="0" anchor="t">
            <a:spAutoFit/>
          </a:bodyPr>
          <a:lstStyle/>
          <a:p>
            <a:pPr algn="l">
              <a:lnSpc>
                <a:spcPts val="6902"/>
              </a:lnSpc>
            </a:pPr>
            <a:r>
              <a:rPr lang="en-US" sz="4930" b="1">
                <a:solidFill>
                  <a:srgbClr val="2F334E"/>
                </a:solidFill>
                <a:latin typeface="Barlow Ultra-Bold"/>
                <a:ea typeface="Barlow Ultra-Bold"/>
                <a:cs typeface="Barlow Ultra-Bold"/>
                <a:sym typeface="Barlow Ultra-Bold"/>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A3A99"/>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352683"/>
                </a:solidFill>
                <a:latin typeface="Barlow"/>
                <a:ea typeface="Barlow"/>
                <a:cs typeface="Barlow"/>
                <a:sym typeface="Barlow"/>
              </a:rPr>
              <a:t>Por meio da </a:t>
            </a:r>
            <a:r>
              <a:rPr lang="en-US" sz="2173" b="1" spc="-47">
                <a:solidFill>
                  <a:srgbClr val="352683"/>
                </a:solidFill>
                <a:latin typeface="Barlow Bold"/>
                <a:ea typeface="Barlow Bold"/>
                <a:cs typeface="Barlow Bold"/>
                <a:sym typeface="Barlow Bold"/>
              </a:rPr>
              <a:t>pesquisa translacional</a:t>
            </a:r>
            <a:r>
              <a:rPr lang="en-US" sz="2173" spc="-47">
                <a:solidFill>
                  <a:srgbClr val="352683"/>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352683"/>
              </a:solidFill>
              <a:latin typeface="Barlow"/>
              <a:ea typeface="Barlow"/>
              <a:cs typeface="Barlow"/>
              <a:sym typeface="Barlow"/>
            </a:endParaRP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352683"/>
              </a:solidFill>
              <a:latin typeface="Barlow"/>
              <a:ea typeface="Barlow"/>
              <a:cs typeface="Barlow"/>
              <a:sym typeface="Barlow"/>
            </a:endParaRPr>
          </a:p>
          <a:p>
            <a:pPr algn="l">
              <a:lnSpc>
                <a:spcPts val="3042"/>
              </a:lnSpc>
            </a:pPr>
            <a:r>
              <a:rPr lang="en-US" sz="2173" spc="-47">
                <a:solidFill>
                  <a:srgbClr val="352683"/>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7548AD"/>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352683"/>
                </a:solidFill>
                <a:latin typeface="Barlow"/>
                <a:ea typeface="Barlow"/>
                <a:cs typeface="Barlow"/>
                <a:sym typeface="Barlow"/>
              </a:rPr>
              <a:t>Por meio da </a:t>
            </a:r>
            <a:r>
              <a:rPr lang="en-US" sz="2173" b="1" spc="-47">
                <a:solidFill>
                  <a:srgbClr val="352683"/>
                </a:solidFill>
                <a:latin typeface="Barlow Bold"/>
                <a:ea typeface="Barlow Bold"/>
                <a:cs typeface="Barlow Bold"/>
                <a:sym typeface="Barlow Bold"/>
              </a:rPr>
              <a:t>pesquisa translacional</a:t>
            </a:r>
            <a:r>
              <a:rPr lang="en-US" sz="2173" spc="-47">
                <a:solidFill>
                  <a:srgbClr val="352683"/>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352683"/>
              </a:solidFill>
              <a:latin typeface="Barlow"/>
              <a:ea typeface="Barlow"/>
              <a:cs typeface="Barlow"/>
              <a:sym typeface="Barlow"/>
            </a:endParaRP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352683"/>
              </a:solidFill>
              <a:latin typeface="Barlow"/>
              <a:ea typeface="Barlow"/>
              <a:cs typeface="Barlow"/>
              <a:sym typeface="Barlow"/>
            </a:endParaRPr>
          </a:p>
          <a:p>
            <a:pPr algn="l">
              <a:lnSpc>
                <a:spcPts val="3042"/>
              </a:lnSpc>
            </a:pPr>
            <a:r>
              <a:rPr lang="en-US" sz="2173" spc="-47">
                <a:solidFill>
                  <a:srgbClr val="352683"/>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15D92"/>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2F334E"/>
                </a:solidFill>
                <a:latin typeface="Barlow"/>
                <a:ea typeface="Barlow"/>
                <a:cs typeface="Barlow"/>
                <a:sym typeface="Barlow"/>
              </a:rPr>
              <a:t>Por meio da </a:t>
            </a:r>
            <a:r>
              <a:rPr lang="en-US" sz="2173" b="1" spc="-47">
                <a:solidFill>
                  <a:srgbClr val="2F334E"/>
                </a:solidFill>
                <a:latin typeface="Barlow Bold"/>
                <a:ea typeface="Barlow Bold"/>
                <a:cs typeface="Barlow Bold"/>
                <a:sym typeface="Barlow Bold"/>
              </a:rPr>
              <a:t>pesquisa translacional</a:t>
            </a:r>
            <a:r>
              <a:rPr lang="en-US" sz="2173" spc="-47">
                <a:solidFill>
                  <a:srgbClr val="2F334E"/>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2F334E"/>
              </a:solidFill>
              <a:latin typeface="Barlow"/>
              <a:ea typeface="Barlow"/>
              <a:cs typeface="Barlow"/>
              <a:sym typeface="Barlow"/>
            </a:endParaRP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2F334E"/>
              </a:solidFill>
              <a:latin typeface="Barlow"/>
              <a:ea typeface="Barlow"/>
              <a:cs typeface="Barlow"/>
              <a:sym typeface="Barlow"/>
            </a:endParaRPr>
          </a:p>
          <a:p>
            <a:pPr algn="l">
              <a:lnSpc>
                <a:spcPts val="3042"/>
              </a:lnSpc>
            </a:pPr>
            <a:r>
              <a:rPr lang="en-US" sz="2173" spc="-47">
                <a:solidFill>
                  <a:srgbClr val="2F334E"/>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2F334E"/>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2F334E"/>
                </a:solidFill>
                <a:latin typeface="Barlow"/>
                <a:ea typeface="Barlow"/>
                <a:cs typeface="Barlow"/>
                <a:sym typeface="Barlow"/>
              </a:rPr>
              <a:t>Por meio da </a:t>
            </a:r>
            <a:r>
              <a:rPr lang="en-US" sz="2173" b="1" spc="-47">
                <a:solidFill>
                  <a:srgbClr val="2F334E"/>
                </a:solidFill>
                <a:latin typeface="Barlow Bold"/>
                <a:ea typeface="Barlow Bold"/>
                <a:cs typeface="Barlow Bold"/>
                <a:sym typeface="Barlow Bold"/>
              </a:rPr>
              <a:t>pesquisa translacional</a:t>
            </a:r>
            <a:r>
              <a:rPr lang="en-US" sz="2173" spc="-47">
                <a:solidFill>
                  <a:srgbClr val="2F334E"/>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2F334E"/>
              </a:solidFill>
              <a:latin typeface="Barlow"/>
              <a:ea typeface="Barlow"/>
              <a:cs typeface="Barlow"/>
              <a:sym typeface="Barlow"/>
            </a:endParaRP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2F334E"/>
              </a:solidFill>
              <a:latin typeface="Barlow"/>
              <a:ea typeface="Barlow"/>
              <a:cs typeface="Barlow"/>
              <a:sym typeface="Barlow"/>
            </a:endParaRPr>
          </a:p>
          <a:p>
            <a:pPr algn="l">
              <a:lnSpc>
                <a:spcPts val="3042"/>
              </a:lnSpc>
            </a:pPr>
            <a:r>
              <a:rPr lang="en-US" sz="2173" spc="-47">
                <a:solidFill>
                  <a:srgbClr val="2F334E"/>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502768" y="3589382"/>
            <a:ext cx="7349653" cy="754953"/>
            <a:chOff x="0" y="0"/>
            <a:chExt cx="894163" cy="91848"/>
          </a:xfrm>
        </p:grpSpPr>
        <p:sp>
          <p:nvSpPr>
            <p:cNvPr id="3" name="Freeform 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A3A99"/>
            </a:solidFill>
          </p:spPr>
          <p:txBody>
            <a:bodyPr/>
            <a:lstStyle/>
            <a:p>
              <a:endParaRPr lang="pt-BR"/>
            </a:p>
          </p:txBody>
        </p:sp>
        <p:sp>
          <p:nvSpPr>
            <p:cNvPr id="4" name="TextBox 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5" name="TextBox 5"/>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6" name="TextBox 6"/>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4A3A99"/>
                </a:solidFill>
                <a:latin typeface="Barlow Semi-Bold"/>
                <a:ea typeface="Barlow Semi-Bold"/>
                <a:cs typeface="Barlow Semi-Bold"/>
                <a:sym typeface="Barlow Semi-Bold"/>
              </a:rPr>
              <a:t>Eficácia terapêutica significativa (comparação positiva com métodos tradicionais</a:t>
            </a:r>
            <a:r>
              <a:rPr lang="en-US" sz="2800">
                <a:solidFill>
                  <a:srgbClr val="4A3A99"/>
                </a:solidFill>
                <a:latin typeface="Barlow"/>
                <a:ea typeface="Barlow"/>
                <a:cs typeface="Barlow"/>
                <a:sym typeface="Barlow"/>
              </a:rPr>
              <a:t>)</a:t>
            </a:r>
          </a:p>
        </p:txBody>
      </p:sp>
      <p:sp>
        <p:nvSpPr>
          <p:cNvPr id="7" name="Freeform 7"/>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8" name="AutoShape 8"/>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grpSp>
        <p:nvGrpSpPr>
          <p:cNvPr id="9" name="Group 9"/>
          <p:cNvGrpSpPr/>
          <p:nvPr/>
        </p:nvGrpSpPr>
        <p:grpSpPr>
          <a:xfrm>
            <a:off x="5619327" y="-162635"/>
            <a:ext cx="6238445" cy="10693588"/>
            <a:chOff x="0" y="0"/>
            <a:chExt cx="966498" cy="1656717"/>
          </a:xfrm>
        </p:grpSpPr>
        <p:sp>
          <p:nvSpPr>
            <p:cNvPr id="10" name="Freeform 10"/>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3" cstate="print">
                <a:extLst>
                  <a:ext uri="{28A0092B-C50C-407E-A947-70E740481C1C}">
                    <a14:useLocalDpi xmlns:a14="http://schemas.microsoft.com/office/drawing/2010/main" val="0"/>
                  </a:ext>
                </a:extLst>
              </a:blip>
              <a:stretch>
                <a:fillRect/>
              </a:stretch>
            </a:blipFill>
            <a:ln w="666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grpSp>
      <p:grpSp>
        <p:nvGrpSpPr>
          <p:cNvPr id="11" name="Group 11"/>
          <p:cNvGrpSpPr/>
          <p:nvPr/>
        </p:nvGrpSpPr>
        <p:grpSpPr>
          <a:xfrm>
            <a:off x="1597523" y="4938808"/>
            <a:ext cx="3135365" cy="1070592"/>
            <a:chOff x="0" y="0"/>
            <a:chExt cx="2162870" cy="738526"/>
          </a:xfrm>
        </p:grpSpPr>
        <p:sp>
          <p:nvSpPr>
            <p:cNvPr id="12" name="Freeform 12"/>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13" name="TextBox 13"/>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14" name="Group 14"/>
          <p:cNvGrpSpPr/>
          <p:nvPr/>
        </p:nvGrpSpPr>
        <p:grpSpPr>
          <a:xfrm>
            <a:off x="1597523" y="6398448"/>
            <a:ext cx="2807782" cy="1098148"/>
            <a:chOff x="0" y="0"/>
            <a:chExt cx="1936893" cy="757536"/>
          </a:xfrm>
        </p:grpSpPr>
        <p:sp>
          <p:nvSpPr>
            <p:cNvPr id="15" name="Freeform 15"/>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16" name="TextBox 16"/>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17" name="Freeform 17"/>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rot="3890603">
            <a:off x="834515"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0" name="TextBox 20"/>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4A3A99"/>
                </a:solidFill>
                <a:latin typeface="Barlow Bold"/>
                <a:ea typeface="Barlow Bold"/>
                <a:cs typeface="Barlow Bold"/>
                <a:sym typeface="Barlow Bold"/>
              </a:rPr>
              <a:t>Resultados obtidos</a:t>
            </a:r>
          </a:p>
        </p:txBody>
      </p:sp>
      <p:grpSp>
        <p:nvGrpSpPr>
          <p:cNvPr id="21" name="Group 21"/>
          <p:cNvGrpSpPr/>
          <p:nvPr/>
        </p:nvGrpSpPr>
        <p:grpSpPr>
          <a:xfrm>
            <a:off x="1597523" y="3770109"/>
            <a:ext cx="3446243" cy="815550"/>
            <a:chOff x="0" y="0"/>
            <a:chExt cx="2377322" cy="562591"/>
          </a:xfrm>
        </p:grpSpPr>
        <p:sp>
          <p:nvSpPr>
            <p:cNvPr id="22" name="Freeform 22"/>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23" name="TextBox 23"/>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24" name="TextBox 24"/>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Combinar detecção precoce com ação terapêutica direcionada</a:t>
            </a:r>
          </a:p>
        </p:txBody>
      </p:sp>
      <p:sp>
        <p:nvSpPr>
          <p:cNvPr id="25" name="TextBox 25"/>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Reduzir efeitos colaterais em comparação a métodos convencionais</a:t>
            </a:r>
          </a:p>
        </p:txBody>
      </p:sp>
      <p:sp>
        <p:nvSpPr>
          <p:cNvPr id="26" name="TextBox 26"/>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Integração de imagem diagnóstica e liberação controlada de fármacos</a:t>
            </a:r>
          </a:p>
        </p:txBody>
      </p:sp>
      <p:sp>
        <p:nvSpPr>
          <p:cNvPr id="27" name="TextBox 27"/>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RESULTADOS</a:t>
            </a:r>
          </a:p>
        </p:txBody>
      </p:sp>
      <p:sp>
        <p:nvSpPr>
          <p:cNvPr id="28" name="TextBox 2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04</a:t>
            </a:r>
          </a:p>
        </p:txBody>
      </p:sp>
      <p:sp>
        <p:nvSpPr>
          <p:cNvPr id="29" name="TextBox 29"/>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4A3A99"/>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0" name="Group 30"/>
          <p:cNvGrpSpPr/>
          <p:nvPr/>
        </p:nvGrpSpPr>
        <p:grpSpPr>
          <a:xfrm>
            <a:off x="1614493" y="7778802"/>
            <a:ext cx="2594735" cy="1098148"/>
            <a:chOff x="0" y="0"/>
            <a:chExt cx="1789927" cy="757536"/>
          </a:xfrm>
        </p:grpSpPr>
        <p:sp>
          <p:nvSpPr>
            <p:cNvPr id="31" name="Freeform 31"/>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32" name="TextBox 32"/>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33" name="Freeform 33"/>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4" name="TextBox 34"/>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Integração diagnóstico-terapia como estratégia promissora</a:t>
            </a:r>
          </a:p>
        </p:txBody>
      </p:sp>
      <p:sp>
        <p:nvSpPr>
          <p:cNvPr id="35" name="TextBox 35"/>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4A3A99"/>
                </a:solidFill>
                <a:latin typeface="Barlow"/>
                <a:ea typeface="Barlow"/>
                <a:cs typeface="Barlow"/>
                <a:sym typeface="Barlow"/>
              </a:rPr>
              <a:t>Elevação no número de pacientes com prognóstico positivo de tratamento</a:t>
            </a:r>
          </a:p>
        </p:txBody>
      </p:sp>
      <p:sp>
        <p:nvSpPr>
          <p:cNvPr id="36" name="TextBox 36"/>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FFFFFF"/>
                </a:solidFill>
                <a:latin typeface="Barlow"/>
                <a:ea typeface="Barlow"/>
                <a:cs typeface="Barlow"/>
                <a:sym typeface="Barlow"/>
              </a:rPr>
              <a:t>CANCERTHERA.org.br</a:t>
            </a:r>
          </a:p>
        </p:txBody>
      </p:sp>
      <p:sp>
        <p:nvSpPr>
          <p:cNvPr id="37" name="TextBox 37"/>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38" name="TextBox 38"/>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39" name="Group 39"/>
          <p:cNvGrpSpPr/>
          <p:nvPr/>
        </p:nvGrpSpPr>
        <p:grpSpPr>
          <a:xfrm>
            <a:off x="333415" y="9925467"/>
            <a:ext cx="1378357" cy="205762"/>
            <a:chOff x="0" y="0"/>
            <a:chExt cx="1837809" cy="274349"/>
          </a:xfrm>
        </p:grpSpPr>
        <p:sp>
          <p:nvSpPr>
            <p:cNvPr id="40" name="Freeform 40"/>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41" name="Freeform 41"/>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sp>
          <p:nvSpPr>
            <p:cNvPr id="42" name="Freeform 42"/>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r="-16608"/>
              </a:stretch>
            </a:blipFill>
          </p:spPr>
          <p:txBody>
            <a:bodyPr/>
            <a:lstStyle/>
            <a:p>
              <a:endParaRPr lang="pt-BR"/>
            </a:p>
          </p:txBody>
        </p:sp>
        <p:sp>
          <p:nvSpPr>
            <p:cNvPr id="43" name="Freeform 43"/>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44" name="Freeform 44"/>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pt-B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grpSp>
      <p:grpSp>
        <p:nvGrpSpPr>
          <p:cNvPr id="12" name="Group 12"/>
          <p:cNvGrpSpPr/>
          <p:nvPr/>
        </p:nvGrpSpPr>
        <p:grpSpPr>
          <a:xfrm>
            <a:off x="10502768" y="3589382"/>
            <a:ext cx="7349653" cy="754953"/>
            <a:chOff x="0" y="0"/>
            <a:chExt cx="894163" cy="91848"/>
          </a:xfrm>
        </p:grpSpPr>
        <p:sp>
          <p:nvSpPr>
            <p:cNvPr id="13" name="Freeform 1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7548AD"/>
            </a:solidFill>
          </p:spPr>
          <p:txBody>
            <a:bodyPr/>
            <a:lstStyle/>
            <a:p>
              <a:endParaRPr lang="pt-BR"/>
            </a:p>
          </p:txBody>
        </p:sp>
        <p:sp>
          <p:nvSpPr>
            <p:cNvPr id="14" name="TextBox 1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5" name="TextBox 15"/>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16" name="TextBox 16"/>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7548AD"/>
                </a:solidFill>
                <a:latin typeface="Barlow Semi-Bold"/>
                <a:ea typeface="Barlow Semi-Bold"/>
                <a:cs typeface="Barlow Semi-Bold"/>
                <a:sym typeface="Barlow Semi-Bold"/>
              </a:rPr>
              <a:t>Eficácia terapêutica significativa (comparação positiva com métodos tradicionais</a:t>
            </a:r>
            <a:r>
              <a:rPr lang="en-US" sz="2800">
                <a:solidFill>
                  <a:srgbClr val="7548AD"/>
                </a:solidFill>
                <a:latin typeface="Barlow"/>
                <a:ea typeface="Barlow"/>
                <a:cs typeface="Barlow"/>
                <a:sym typeface="Barlow"/>
              </a:rPr>
              <a:t>)</a:t>
            </a:r>
          </a:p>
        </p:txBody>
      </p:sp>
      <p:sp>
        <p:nvSpPr>
          <p:cNvPr id="17" name="Freeform 17"/>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12" cstate="print">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5619327" y="-162635"/>
            <a:ext cx="6238445" cy="10693588"/>
            <a:chOff x="0" y="0"/>
            <a:chExt cx="966498" cy="1656717"/>
          </a:xfrm>
        </p:grpSpPr>
        <p:sp>
          <p:nvSpPr>
            <p:cNvPr id="19" name="Freeform 19"/>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13" cstate="print">
                <a:extLst>
                  <a:ext uri="{28A0092B-C50C-407E-A947-70E740481C1C}">
                    <a14:useLocalDpi xmlns:a14="http://schemas.microsoft.com/office/drawing/2010/main" val="0"/>
                  </a:ext>
                </a:extLst>
              </a:blip>
              <a:stretch>
                <a:fillRect/>
              </a:stretch>
            </a:blipFill>
            <a:ln w="66675" cap="sq">
              <a:solidFill>
                <a:srgbClr val="4A3A99"/>
              </a:solidFill>
              <a:prstDash val="solid"/>
              <a:miter/>
            </a:ln>
          </p:spPr>
          <p:txBody>
            <a:bodyPr/>
            <a:lstStyle/>
            <a:p>
              <a:endParaRPr lang="pt-BR"/>
            </a:p>
          </p:txBody>
        </p:sp>
      </p:grpSp>
      <p:grpSp>
        <p:nvGrpSpPr>
          <p:cNvPr id="20" name="Group 20"/>
          <p:cNvGrpSpPr/>
          <p:nvPr/>
        </p:nvGrpSpPr>
        <p:grpSpPr>
          <a:xfrm>
            <a:off x="1597523" y="4938808"/>
            <a:ext cx="3135365" cy="1070592"/>
            <a:chOff x="0" y="0"/>
            <a:chExt cx="2162870" cy="738526"/>
          </a:xfrm>
        </p:grpSpPr>
        <p:sp>
          <p:nvSpPr>
            <p:cNvPr id="21" name="Freeform 21"/>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22" name="TextBox 22"/>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23" name="Group 23"/>
          <p:cNvGrpSpPr/>
          <p:nvPr/>
        </p:nvGrpSpPr>
        <p:grpSpPr>
          <a:xfrm>
            <a:off x="1597523" y="6398448"/>
            <a:ext cx="2807782" cy="1098148"/>
            <a:chOff x="0" y="0"/>
            <a:chExt cx="1936893" cy="757536"/>
          </a:xfrm>
        </p:grpSpPr>
        <p:sp>
          <p:nvSpPr>
            <p:cNvPr id="24" name="Freeform 24"/>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25" name="TextBox 25"/>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26" name="Freeform 26"/>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7" name="Freeform 27"/>
          <p:cNvSpPr/>
          <p:nvPr/>
        </p:nvSpPr>
        <p:spPr>
          <a:xfrm rot="3890603">
            <a:off x="834515"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5"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8" name="Freeform 28"/>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5"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9" name="TextBox 29"/>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7548AD"/>
                </a:solidFill>
                <a:latin typeface="Barlow Bold"/>
                <a:ea typeface="Barlow Bold"/>
                <a:cs typeface="Barlow Bold"/>
                <a:sym typeface="Barlow Bold"/>
              </a:rPr>
              <a:t>Resultados obtidos</a:t>
            </a:r>
          </a:p>
        </p:txBody>
      </p:sp>
      <p:grpSp>
        <p:nvGrpSpPr>
          <p:cNvPr id="30" name="Group 30"/>
          <p:cNvGrpSpPr/>
          <p:nvPr/>
        </p:nvGrpSpPr>
        <p:grpSpPr>
          <a:xfrm>
            <a:off x="1597523" y="3770109"/>
            <a:ext cx="3446243" cy="815550"/>
            <a:chOff x="0" y="0"/>
            <a:chExt cx="2377322" cy="562591"/>
          </a:xfrm>
        </p:grpSpPr>
        <p:sp>
          <p:nvSpPr>
            <p:cNvPr id="31" name="Freeform 31"/>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32" name="TextBox 32"/>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33" name="TextBox 33"/>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Combinar detecção precoce com ação terapêutica direcionada</a:t>
            </a:r>
          </a:p>
        </p:txBody>
      </p:sp>
      <p:sp>
        <p:nvSpPr>
          <p:cNvPr id="34" name="TextBox 34"/>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Reduzir efeitos colaterais em comparação a métodos convencionais</a:t>
            </a:r>
          </a:p>
        </p:txBody>
      </p:sp>
      <p:sp>
        <p:nvSpPr>
          <p:cNvPr id="35" name="TextBox 35"/>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Integração de imagem diagnóstica e liberação controlada de fármacos</a:t>
            </a:r>
          </a:p>
        </p:txBody>
      </p:sp>
      <p:sp>
        <p:nvSpPr>
          <p:cNvPr id="36" name="TextBox 36"/>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RESULTADOS</a:t>
            </a:r>
          </a:p>
        </p:txBody>
      </p:sp>
      <p:sp>
        <p:nvSpPr>
          <p:cNvPr id="37" name="TextBox 37"/>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04</a:t>
            </a:r>
          </a:p>
        </p:txBody>
      </p:sp>
      <p:sp>
        <p:nvSpPr>
          <p:cNvPr id="38" name="TextBox 38"/>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7548AD"/>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9" name="Group 39"/>
          <p:cNvGrpSpPr/>
          <p:nvPr/>
        </p:nvGrpSpPr>
        <p:grpSpPr>
          <a:xfrm>
            <a:off x="1614493" y="7778802"/>
            <a:ext cx="2594735" cy="1098148"/>
            <a:chOff x="0" y="0"/>
            <a:chExt cx="1789927" cy="757536"/>
          </a:xfrm>
        </p:grpSpPr>
        <p:sp>
          <p:nvSpPr>
            <p:cNvPr id="40" name="Freeform 40"/>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41" name="TextBox 41"/>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42" name="Freeform 42"/>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5"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43" name="TextBox 43"/>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Integração diagnóstico-terapia como estratégia promissora</a:t>
            </a:r>
          </a:p>
        </p:txBody>
      </p:sp>
      <p:sp>
        <p:nvSpPr>
          <p:cNvPr id="44" name="TextBox 44"/>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Elevação no número de pacientes com prognóstico positivo de tratamento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grpSp>
      <p:grpSp>
        <p:nvGrpSpPr>
          <p:cNvPr id="12" name="Group 12"/>
          <p:cNvGrpSpPr/>
          <p:nvPr/>
        </p:nvGrpSpPr>
        <p:grpSpPr>
          <a:xfrm>
            <a:off x="10502768" y="3589382"/>
            <a:ext cx="7349653" cy="754953"/>
            <a:chOff x="0" y="0"/>
            <a:chExt cx="894163" cy="91848"/>
          </a:xfrm>
        </p:grpSpPr>
        <p:sp>
          <p:nvSpPr>
            <p:cNvPr id="13" name="Freeform 1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66397"/>
            </a:solidFill>
          </p:spPr>
          <p:txBody>
            <a:bodyPr/>
            <a:lstStyle/>
            <a:p>
              <a:endParaRPr lang="pt-BR"/>
            </a:p>
          </p:txBody>
        </p:sp>
        <p:sp>
          <p:nvSpPr>
            <p:cNvPr id="14" name="TextBox 1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5" name="TextBox 15"/>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16" name="TextBox 16"/>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466397"/>
                </a:solidFill>
                <a:latin typeface="Barlow Semi-Bold"/>
                <a:ea typeface="Barlow Semi-Bold"/>
                <a:cs typeface="Barlow Semi-Bold"/>
                <a:sym typeface="Barlow Semi-Bold"/>
              </a:rPr>
              <a:t>Eficácia terapêutica significativa (comparação positiva com métodos tradicionais</a:t>
            </a:r>
            <a:r>
              <a:rPr lang="en-US" sz="2800">
                <a:solidFill>
                  <a:srgbClr val="466397"/>
                </a:solidFill>
                <a:latin typeface="Barlow"/>
                <a:ea typeface="Barlow"/>
                <a:cs typeface="Barlow"/>
                <a:sym typeface="Barlow"/>
              </a:rPr>
              <a:t>)</a:t>
            </a:r>
          </a:p>
        </p:txBody>
      </p:sp>
      <p:sp>
        <p:nvSpPr>
          <p:cNvPr id="17" name="Freeform 17"/>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12" cstate="print">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5619327" y="-162635"/>
            <a:ext cx="6238445" cy="10693588"/>
            <a:chOff x="0" y="0"/>
            <a:chExt cx="966498" cy="1656717"/>
          </a:xfrm>
        </p:grpSpPr>
        <p:sp>
          <p:nvSpPr>
            <p:cNvPr id="19" name="Freeform 19"/>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13" cstate="print">
                <a:extLst>
                  <a:ext uri="{28A0092B-C50C-407E-A947-70E740481C1C}">
                    <a14:useLocalDpi xmlns:a14="http://schemas.microsoft.com/office/drawing/2010/main" val="0"/>
                  </a:ext>
                </a:extLst>
              </a:blip>
              <a:stretch>
                <a:fillRect/>
              </a:stretch>
            </a:blipFill>
            <a:ln w="66675" cap="sq">
              <a:solidFill>
                <a:srgbClr val="6E8ABC"/>
              </a:solidFill>
              <a:prstDash val="solid"/>
              <a:miter/>
            </a:ln>
          </p:spPr>
          <p:txBody>
            <a:bodyPr/>
            <a:lstStyle/>
            <a:p>
              <a:endParaRPr lang="pt-BR"/>
            </a:p>
          </p:txBody>
        </p:sp>
      </p:grpSp>
      <p:grpSp>
        <p:nvGrpSpPr>
          <p:cNvPr id="20" name="Group 20"/>
          <p:cNvGrpSpPr/>
          <p:nvPr/>
        </p:nvGrpSpPr>
        <p:grpSpPr>
          <a:xfrm>
            <a:off x="1597523" y="4938808"/>
            <a:ext cx="3135365" cy="1070592"/>
            <a:chOff x="0" y="0"/>
            <a:chExt cx="2162870" cy="738526"/>
          </a:xfrm>
        </p:grpSpPr>
        <p:sp>
          <p:nvSpPr>
            <p:cNvPr id="21" name="Freeform 21"/>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solidFill>
              <a:srgbClr val="26AED0">
                <a:alpha val="14902"/>
              </a:srgbClr>
            </a:solidFill>
            <a:ln cap="sq">
              <a:noFill/>
              <a:prstDash val="solid"/>
              <a:miter/>
            </a:ln>
          </p:spPr>
          <p:txBody>
            <a:bodyPr/>
            <a:lstStyle/>
            <a:p>
              <a:endParaRPr lang="pt-BR"/>
            </a:p>
          </p:txBody>
        </p:sp>
        <p:sp>
          <p:nvSpPr>
            <p:cNvPr id="22" name="TextBox 22"/>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23" name="Group 23"/>
          <p:cNvGrpSpPr/>
          <p:nvPr/>
        </p:nvGrpSpPr>
        <p:grpSpPr>
          <a:xfrm>
            <a:off x="1597523" y="6398448"/>
            <a:ext cx="2807782" cy="1098148"/>
            <a:chOff x="0" y="0"/>
            <a:chExt cx="1936893" cy="757536"/>
          </a:xfrm>
        </p:grpSpPr>
        <p:sp>
          <p:nvSpPr>
            <p:cNvPr id="24" name="Freeform 24"/>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solidFill>
              <a:srgbClr val="26AED0">
                <a:alpha val="14902"/>
              </a:srgbClr>
            </a:solidFill>
          </p:spPr>
          <p:txBody>
            <a:bodyPr/>
            <a:lstStyle/>
            <a:p>
              <a:endParaRPr lang="pt-BR"/>
            </a:p>
          </p:txBody>
        </p:sp>
        <p:sp>
          <p:nvSpPr>
            <p:cNvPr id="25" name="TextBox 25"/>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26" name="Freeform 26"/>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7" name="TextBox 27"/>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466397"/>
                </a:solidFill>
                <a:latin typeface="Barlow Bold"/>
                <a:ea typeface="Barlow Bold"/>
                <a:cs typeface="Barlow Bold"/>
                <a:sym typeface="Barlow Bold"/>
              </a:rPr>
              <a:t>Resultados obtidos</a:t>
            </a:r>
          </a:p>
        </p:txBody>
      </p:sp>
      <p:grpSp>
        <p:nvGrpSpPr>
          <p:cNvPr id="28" name="Group 28"/>
          <p:cNvGrpSpPr/>
          <p:nvPr/>
        </p:nvGrpSpPr>
        <p:grpSpPr>
          <a:xfrm>
            <a:off x="1597523" y="3770109"/>
            <a:ext cx="3446243" cy="815550"/>
            <a:chOff x="0" y="0"/>
            <a:chExt cx="2377322" cy="562591"/>
          </a:xfrm>
        </p:grpSpPr>
        <p:sp>
          <p:nvSpPr>
            <p:cNvPr id="29" name="Freeform 29"/>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solidFill>
              <a:srgbClr val="26AED0">
                <a:alpha val="14902"/>
              </a:srgbClr>
            </a:solidFill>
            <a:ln cap="sq">
              <a:noFill/>
              <a:prstDash val="solid"/>
              <a:miter/>
            </a:ln>
          </p:spPr>
          <p:txBody>
            <a:bodyPr/>
            <a:lstStyle/>
            <a:p>
              <a:endParaRPr lang="pt-BR"/>
            </a:p>
          </p:txBody>
        </p:sp>
        <p:sp>
          <p:nvSpPr>
            <p:cNvPr id="30" name="TextBox 30"/>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31" name="TextBox 31"/>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Combinar detecção precoce com ação terapêutica direcionada</a:t>
            </a:r>
          </a:p>
        </p:txBody>
      </p:sp>
      <p:sp>
        <p:nvSpPr>
          <p:cNvPr id="32" name="TextBox 32"/>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Reduzir efeitos colaterais em comparação a métodos convencionais</a:t>
            </a:r>
          </a:p>
        </p:txBody>
      </p:sp>
      <p:sp>
        <p:nvSpPr>
          <p:cNvPr id="33" name="TextBox 33"/>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Integração de imagem diagnóstica e liberação controlada de fármacos</a:t>
            </a:r>
          </a:p>
        </p:txBody>
      </p:sp>
      <p:sp>
        <p:nvSpPr>
          <p:cNvPr id="34" name="TextBox 34"/>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RESULTADOS</a:t>
            </a:r>
          </a:p>
        </p:txBody>
      </p:sp>
      <p:sp>
        <p:nvSpPr>
          <p:cNvPr id="35" name="TextBox 3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04</a:t>
            </a:r>
          </a:p>
        </p:txBody>
      </p:sp>
      <p:sp>
        <p:nvSpPr>
          <p:cNvPr id="36" name="TextBox 36"/>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466397"/>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7" name="Group 37"/>
          <p:cNvGrpSpPr/>
          <p:nvPr/>
        </p:nvGrpSpPr>
        <p:grpSpPr>
          <a:xfrm>
            <a:off x="1614493" y="7778802"/>
            <a:ext cx="2594735" cy="1098148"/>
            <a:chOff x="0" y="0"/>
            <a:chExt cx="1789927" cy="757536"/>
          </a:xfrm>
        </p:grpSpPr>
        <p:sp>
          <p:nvSpPr>
            <p:cNvPr id="38" name="Freeform 38"/>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solidFill>
              <a:srgbClr val="26AED0">
                <a:alpha val="14902"/>
              </a:srgbClr>
            </a:solidFill>
          </p:spPr>
          <p:txBody>
            <a:bodyPr/>
            <a:lstStyle/>
            <a:p>
              <a:endParaRPr lang="pt-BR"/>
            </a:p>
          </p:txBody>
        </p:sp>
        <p:sp>
          <p:nvSpPr>
            <p:cNvPr id="39" name="TextBox 39"/>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40" name="TextBox 40"/>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Integração diagnóstico-terapia como estratégia promissora</a:t>
            </a:r>
          </a:p>
        </p:txBody>
      </p:sp>
      <p:sp>
        <p:nvSpPr>
          <p:cNvPr id="41" name="TextBox 41"/>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Elevação no número de pacientes com prognóstico positivo de tratamento</a:t>
            </a:r>
          </a:p>
        </p:txBody>
      </p:sp>
      <p:sp>
        <p:nvSpPr>
          <p:cNvPr id="42" name="Freeform 42"/>
          <p:cNvSpPr/>
          <p:nvPr/>
        </p:nvSpPr>
        <p:spPr>
          <a:xfrm rot="3890603">
            <a:off x="851484"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43" name="Freeform 43"/>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44" name="Freeform 44"/>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grpSp>
        <p:nvGrpSpPr>
          <p:cNvPr id="3" name="Group 3"/>
          <p:cNvGrpSpPr/>
          <p:nvPr/>
        </p:nvGrpSpPr>
        <p:grpSpPr>
          <a:xfrm>
            <a:off x="0" y="0"/>
            <a:ext cx="9038551" cy="10287000"/>
            <a:chOff x="0" y="0"/>
            <a:chExt cx="2380524" cy="2709333"/>
          </a:xfrm>
        </p:grpSpPr>
        <p:sp>
          <p:nvSpPr>
            <p:cNvPr id="4" name="Freeform 4"/>
            <p:cNvSpPr/>
            <p:nvPr/>
          </p:nvSpPr>
          <p:spPr>
            <a:xfrm>
              <a:off x="0" y="0"/>
              <a:ext cx="2380524" cy="2709333"/>
            </a:xfrm>
            <a:custGeom>
              <a:avLst/>
              <a:gdLst/>
              <a:ahLst/>
              <a:cxnLst/>
              <a:rect l="l" t="t" r="r" b="b"/>
              <a:pathLst>
                <a:path w="2380524" h="2709333">
                  <a:moveTo>
                    <a:pt x="0" y="0"/>
                  </a:moveTo>
                  <a:lnTo>
                    <a:pt x="2380524" y="0"/>
                  </a:lnTo>
                  <a:lnTo>
                    <a:pt x="2380524" y="2709333"/>
                  </a:lnTo>
                  <a:lnTo>
                    <a:pt x="0" y="2709333"/>
                  </a:lnTo>
                  <a:close/>
                </a:path>
              </a:pathLst>
            </a:custGeom>
            <a:gradFill rotWithShape="1">
              <a:gsLst>
                <a:gs pos="0">
                  <a:srgbClr val="F7FAFD">
                    <a:alpha val="100000"/>
                  </a:srgbClr>
                </a:gs>
                <a:gs pos="100000">
                  <a:srgbClr val="F7FAFD">
                    <a:alpha val="0"/>
                  </a:srgbClr>
                </a:gs>
              </a:gsLst>
              <a:lin ang="0"/>
            </a:gradFill>
          </p:spPr>
          <p:txBody>
            <a:bodyPr/>
            <a:lstStyle/>
            <a:p>
              <a:endParaRPr lang="pt-BR"/>
            </a:p>
          </p:txBody>
        </p:sp>
        <p:sp>
          <p:nvSpPr>
            <p:cNvPr id="5" name="TextBox 5"/>
            <p:cNvSpPr txBox="1"/>
            <p:nvPr/>
          </p:nvSpPr>
          <p:spPr>
            <a:xfrm>
              <a:off x="0" y="-47625"/>
              <a:ext cx="2380524" cy="2756958"/>
            </a:xfrm>
            <a:prstGeom prst="rect">
              <a:avLst/>
            </a:prstGeom>
          </p:spPr>
          <p:txBody>
            <a:bodyPr lIns="50800" tIns="50800" rIns="50800" bIns="50800" rtlCol="0" anchor="ctr"/>
            <a:lstStyle/>
            <a:p>
              <a:pPr algn="ctr">
                <a:lnSpc>
                  <a:spcPts val="2659"/>
                </a:lnSpc>
              </a:pPr>
              <a:endParaRPr/>
            </a:p>
          </p:txBody>
        </p:sp>
      </p:grpSp>
      <p:sp>
        <p:nvSpPr>
          <p:cNvPr id="6" name="AutoShape 6"/>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7" name="Freeform 7"/>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9" name="Freeform 9"/>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grpSp>
        <p:nvGrpSpPr>
          <p:cNvPr id="11" name="Group 11"/>
          <p:cNvGrpSpPr/>
          <p:nvPr/>
        </p:nvGrpSpPr>
        <p:grpSpPr>
          <a:xfrm>
            <a:off x="333415" y="9925467"/>
            <a:ext cx="1378357" cy="205762"/>
            <a:chOff x="0" y="0"/>
            <a:chExt cx="1837809" cy="274349"/>
          </a:xfrm>
        </p:grpSpPr>
        <p:sp>
          <p:nvSpPr>
            <p:cNvPr id="12" name="Freeform 12"/>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3" name="Freeform 13"/>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14" name="Freeform 14"/>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3">
                <a:extLst>
                  <a:ext uri="{96DAC541-7B7A-43D3-8B79-37D633B846F1}">
                    <asvg:svgBlip xmlns:asvg="http://schemas.microsoft.com/office/drawing/2016/SVG/main" r:embed="rId14"/>
                  </a:ext>
                </a:extLst>
              </a:blip>
              <a:stretch>
                <a:fillRect r="-16608"/>
              </a:stretch>
            </a:blipFill>
          </p:spPr>
          <p:txBody>
            <a:bodyPr/>
            <a:lstStyle/>
            <a:p>
              <a:endParaRPr lang="pt-BR"/>
            </a:p>
          </p:txBody>
        </p:sp>
        <p:sp>
          <p:nvSpPr>
            <p:cNvPr id="15" name="Freeform 15"/>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16" name="Freeform 16"/>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grpSp>
      <p:sp>
        <p:nvSpPr>
          <p:cNvPr id="17" name="TextBox 17"/>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a:solidFill>
                  <a:srgbClr val="42325C"/>
                </a:solidFill>
                <a:latin typeface="Barlow"/>
                <a:ea typeface="Barlow"/>
                <a:cs typeface="Barlow"/>
                <a:sym typeface="Barlow"/>
              </a:rPr>
              <a:t>um CEPID</a:t>
            </a:r>
          </a:p>
        </p:txBody>
      </p:sp>
      <p:sp>
        <p:nvSpPr>
          <p:cNvPr id="18" name="TextBox 18"/>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a:solidFill>
                  <a:srgbClr val="7548AD"/>
                </a:solidFill>
                <a:latin typeface="Barlow Bold"/>
                <a:ea typeface="Barlow Bold"/>
                <a:cs typeface="Barlow Bold"/>
                <a:sym typeface="Barlow Bold"/>
              </a:rPr>
              <a:t>Integração Diagnóstica e Terapêutica: Resultados de Novo Estudo em Teranósticos</a:t>
            </a:r>
          </a:p>
        </p:txBody>
      </p:sp>
      <p:sp>
        <p:nvSpPr>
          <p:cNvPr id="19" name="TextBox 19"/>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7548AD"/>
                </a:solidFill>
                <a:latin typeface="Barlow Bold"/>
                <a:ea typeface="Barlow Bold"/>
                <a:cs typeface="Barlow Bold"/>
                <a:sym typeface="Barlow Bold"/>
              </a:rPr>
              <a:t>Dra. Rosamaria Vieira Mascarenhas</a:t>
            </a:r>
          </a:p>
        </p:txBody>
      </p:sp>
      <p:sp>
        <p:nvSpPr>
          <p:cNvPr id="20" name="TextBox 20"/>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Hospital das Clínicas | UNICAMP</a:t>
            </a:r>
          </a:p>
        </p:txBody>
      </p:sp>
      <p:sp>
        <p:nvSpPr>
          <p:cNvPr id="21" name="TextBox 21"/>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Estamos nas redes sociais: </a:t>
            </a:r>
            <a:r>
              <a:rPr lang="en-US" sz="1111" b="1" spc="-24">
                <a:solidFill>
                  <a:srgbClr val="4A3A99"/>
                </a:solidFill>
                <a:latin typeface="Barlow Bold"/>
                <a:ea typeface="Barlow Bold"/>
                <a:cs typeface="Barlow Bold"/>
                <a:sym typeface="Barlow Bold"/>
              </a:rPr>
              <a:t>@cepidcancerthera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grpSp>
      <p:grpSp>
        <p:nvGrpSpPr>
          <p:cNvPr id="12" name="Group 12"/>
          <p:cNvGrpSpPr/>
          <p:nvPr/>
        </p:nvGrpSpPr>
        <p:grpSpPr>
          <a:xfrm>
            <a:off x="10502768" y="3589382"/>
            <a:ext cx="7349653" cy="754953"/>
            <a:chOff x="0" y="0"/>
            <a:chExt cx="894163" cy="91848"/>
          </a:xfrm>
        </p:grpSpPr>
        <p:sp>
          <p:nvSpPr>
            <p:cNvPr id="13" name="Freeform 1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2F334E"/>
            </a:solidFill>
          </p:spPr>
          <p:txBody>
            <a:bodyPr/>
            <a:lstStyle/>
            <a:p>
              <a:endParaRPr lang="pt-BR"/>
            </a:p>
          </p:txBody>
        </p:sp>
        <p:sp>
          <p:nvSpPr>
            <p:cNvPr id="14" name="TextBox 1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grpSp>
        <p:nvGrpSpPr>
          <p:cNvPr id="15" name="Group 15"/>
          <p:cNvGrpSpPr/>
          <p:nvPr/>
        </p:nvGrpSpPr>
        <p:grpSpPr>
          <a:xfrm>
            <a:off x="5619327" y="-162635"/>
            <a:ext cx="6238445" cy="10693588"/>
            <a:chOff x="0" y="0"/>
            <a:chExt cx="966498" cy="1656717"/>
          </a:xfrm>
        </p:grpSpPr>
        <p:sp>
          <p:nvSpPr>
            <p:cNvPr id="16" name="Freeform 16"/>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12" cstate="print">
                <a:extLst>
                  <a:ext uri="{28A0092B-C50C-407E-A947-70E740481C1C}">
                    <a14:useLocalDpi xmlns:a14="http://schemas.microsoft.com/office/drawing/2010/main" val="0"/>
                  </a:ext>
                </a:extLst>
              </a:blip>
              <a:stretch>
                <a:fillRect/>
              </a:stretch>
            </a:blipFill>
            <a:ln w="66675" cap="sq">
              <a:solidFill>
                <a:srgbClr val="000000"/>
              </a:solidFill>
              <a:prstDash val="solid"/>
              <a:miter/>
            </a:ln>
          </p:spPr>
          <p:txBody>
            <a:bodyPr/>
            <a:lstStyle/>
            <a:p>
              <a:endParaRPr lang="pt-BR"/>
            </a:p>
          </p:txBody>
        </p:sp>
      </p:grpSp>
      <p:sp>
        <p:nvSpPr>
          <p:cNvPr id="17" name="TextBox 17"/>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18" name="TextBox 18"/>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2F334E"/>
                </a:solidFill>
                <a:latin typeface="Barlow Semi-Bold"/>
                <a:ea typeface="Barlow Semi-Bold"/>
                <a:cs typeface="Barlow Semi-Bold"/>
                <a:sym typeface="Barlow Semi-Bold"/>
              </a:rPr>
              <a:t>Eficácia terapêutica significativa (comparação positiva com métodos tradicionais</a:t>
            </a:r>
            <a:r>
              <a:rPr lang="en-US" sz="2800">
                <a:solidFill>
                  <a:srgbClr val="2F334E"/>
                </a:solidFill>
                <a:latin typeface="Barlow"/>
                <a:ea typeface="Barlow"/>
                <a:cs typeface="Barlow"/>
                <a:sym typeface="Barlow"/>
              </a:rPr>
              <a:t>)</a:t>
            </a:r>
          </a:p>
        </p:txBody>
      </p:sp>
      <p:sp>
        <p:nvSpPr>
          <p:cNvPr id="19" name="Freeform 19"/>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13" cstate="print">
              <a:extLst>
                <a:ext uri="{28A0092B-C50C-407E-A947-70E740481C1C}">
                  <a14:useLocalDpi xmlns:a14="http://schemas.microsoft.com/office/drawing/2010/main" val="0"/>
                </a:ext>
              </a:extLst>
            </a:blip>
            <a:stretch>
              <a:fillRect/>
            </a:stretch>
          </a:blipFill>
        </p:spPr>
        <p:txBody>
          <a:bodyPr/>
          <a:lstStyle/>
          <a:p>
            <a:endParaRPr lang="pt-BR"/>
          </a:p>
        </p:txBody>
      </p:sp>
      <p:grpSp>
        <p:nvGrpSpPr>
          <p:cNvPr id="20" name="Group 20"/>
          <p:cNvGrpSpPr/>
          <p:nvPr/>
        </p:nvGrpSpPr>
        <p:grpSpPr>
          <a:xfrm>
            <a:off x="1597523" y="4938808"/>
            <a:ext cx="3135365" cy="1070592"/>
            <a:chOff x="0" y="0"/>
            <a:chExt cx="2162870" cy="738526"/>
          </a:xfrm>
        </p:grpSpPr>
        <p:sp>
          <p:nvSpPr>
            <p:cNvPr id="21" name="Freeform 21"/>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solidFill>
              <a:srgbClr val="A6A6A6">
                <a:alpha val="14902"/>
              </a:srgbClr>
            </a:solidFill>
            <a:ln cap="sq">
              <a:noFill/>
              <a:prstDash val="solid"/>
              <a:miter/>
            </a:ln>
          </p:spPr>
          <p:txBody>
            <a:bodyPr/>
            <a:lstStyle/>
            <a:p>
              <a:endParaRPr lang="pt-BR"/>
            </a:p>
          </p:txBody>
        </p:sp>
        <p:sp>
          <p:nvSpPr>
            <p:cNvPr id="22" name="TextBox 22"/>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23" name="Group 23"/>
          <p:cNvGrpSpPr/>
          <p:nvPr/>
        </p:nvGrpSpPr>
        <p:grpSpPr>
          <a:xfrm>
            <a:off x="1597523" y="6398448"/>
            <a:ext cx="2807782" cy="1098148"/>
            <a:chOff x="0" y="0"/>
            <a:chExt cx="1936893" cy="757536"/>
          </a:xfrm>
        </p:grpSpPr>
        <p:sp>
          <p:nvSpPr>
            <p:cNvPr id="24" name="Freeform 24"/>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solidFill>
              <a:srgbClr val="A6A6A6">
                <a:alpha val="14902"/>
              </a:srgbClr>
            </a:solidFill>
          </p:spPr>
          <p:txBody>
            <a:bodyPr/>
            <a:lstStyle/>
            <a:p>
              <a:endParaRPr lang="pt-BR"/>
            </a:p>
          </p:txBody>
        </p:sp>
        <p:sp>
          <p:nvSpPr>
            <p:cNvPr id="25" name="TextBox 25"/>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26" name="Freeform 26"/>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7" name="Freeform 27"/>
          <p:cNvSpPr/>
          <p:nvPr/>
        </p:nvSpPr>
        <p:spPr>
          <a:xfrm rot="3890603">
            <a:off x="834515"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8" name="Freeform 28"/>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9" name="TextBox 29"/>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2F334E"/>
                </a:solidFill>
                <a:latin typeface="Barlow Bold"/>
                <a:ea typeface="Barlow Bold"/>
                <a:cs typeface="Barlow Bold"/>
                <a:sym typeface="Barlow Bold"/>
              </a:rPr>
              <a:t>Resultados obtidos</a:t>
            </a:r>
          </a:p>
        </p:txBody>
      </p:sp>
      <p:grpSp>
        <p:nvGrpSpPr>
          <p:cNvPr id="30" name="Group 30"/>
          <p:cNvGrpSpPr/>
          <p:nvPr/>
        </p:nvGrpSpPr>
        <p:grpSpPr>
          <a:xfrm>
            <a:off x="1597523" y="3770109"/>
            <a:ext cx="3446243" cy="815550"/>
            <a:chOff x="0" y="0"/>
            <a:chExt cx="2377322" cy="562591"/>
          </a:xfrm>
        </p:grpSpPr>
        <p:sp>
          <p:nvSpPr>
            <p:cNvPr id="31" name="Freeform 31"/>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solidFill>
              <a:srgbClr val="A6A6A6">
                <a:alpha val="14902"/>
              </a:srgbClr>
            </a:solidFill>
            <a:ln cap="sq">
              <a:noFill/>
              <a:prstDash val="solid"/>
              <a:miter/>
            </a:ln>
          </p:spPr>
          <p:txBody>
            <a:bodyPr/>
            <a:lstStyle/>
            <a:p>
              <a:endParaRPr lang="pt-BR"/>
            </a:p>
          </p:txBody>
        </p:sp>
        <p:sp>
          <p:nvSpPr>
            <p:cNvPr id="32" name="TextBox 32"/>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33" name="TextBox 33"/>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Combinar detecção precoce com ação terapêutica direcionada</a:t>
            </a:r>
          </a:p>
        </p:txBody>
      </p:sp>
      <p:sp>
        <p:nvSpPr>
          <p:cNvPr id="34" name="TextBox 34"/>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Reduzir efeitos colaterais em comparação a métodos convencionais</a:t>
            </a:r>
          </a:p>
        </p:txBody>
      </p:sp>
      <p:sp>
        <p:nvSpPr>
          <p:cNvPr id="35" name="TextBox 35"/>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Integração de imagem diagnóstica e liberação controlada de fármacos</a:t>
            </a:r>
          </a:p>
        </p:txBody>
      </p:sp>
      <p:sp>
        <p:nvSpPr>
          <p:cNvPr id="36" name="TextBox 36"/>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RESULTADOS</a:t>
            </a:r>
          </a:p>
        </p:txBody>
      </p:sp>
      <p:sp>
        <p:nvSpPr>
          <p:cNvPr id="37" name="TextBox 37"/>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04</a:t>
            </a:r>
          </a:p>
        </p:txBody>
      </p:sp>
      <p:sp>
        <p:nvSpPr>
          <p:cNvPr id="38" name="TextBox 38"/>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2F334E"/>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9" name="Group 39"/>
          <p:cNvGrpSpPr/>
          <p:nvPr/>
        </p:nvGrpSpPr>
        <p:grpSpPr>
          <a:xfrm>
            <a:off x="1614493" y="7778802"/>
            <a:ext cx="2594735" cy="1098148"/>
            <a:chOff x="0" y="0"/>
            <a:chExt cx="1789927" cy="757536"/>
          </a:xfrm>
        </p:grpSpPr>
        <p:sp>
          <p:nvSpPr>
            <p:cNvPr id="40" name="Freeform 40"/>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solidFill>
              <a:srgbClr val="A6A6A6">
                <a:alpha val="14902"/>
              </a:srgbClr>
            </a:solidFill>
          </p:spPr>
          <p:txBody>
            <a:bodyPr/>
            <a:lstStyle/>
            <a:p>
              <a:endParaRPr lang="pt-BR"/>
            </a:p>
          </p:txBody>
        </p:sp>
        <p:sp>
          <p:nvSpPr>
            <p:cNvPr id="41" name="TextBox 41"/>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42" name="Freeform 42"/>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43" name="TextBox 43"/>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2F334E"/>
                </a:solidFill>
                <a:latin typeface="Barlow"/>
                <a:ea typeface="Barlow"/>
                <a:cs typeface="Barlow"/>
                <a:sym typeface="Barlow"/>
              </a:rPr>
              <a:t>Integração diagnóstico-terapia como estratégia promissora</a:t>
            </a:r>
          </a:p>
        </p:txBody>
      </p:sp>
      <p:sp>
        <p:nvSpPr>
          <p:cNvPr id="44" name="TextBox 44"/>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Elevação no número de pacientes com prognóstico positivo de tratamento</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Freeform 4"/>
          <p:cNvSpPr/>
          <p:nvPr/>
        </p:nvSpPr>
        <p:spPr>
          <a:xfrm>
            <a:off x="0" y="6066296"/>
            <a:ext cx="7551480"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5" name="AutoShape 5"/>
          <p:cNvSpPr/>
          <p:nvPr/>
        </p:nvSpPr>
        <p:spPr>
          <a:xfrm>
            <a:off x="5882819" y="9794869"/>
            <a:ext cx="12405181" cy="0"/>
          </a:xfrm>
          <a:prstGeom prst="line">
            <a:avLst/>
          </a:prstGeom>
          <a:ln w="9525" cap="flat">
            <a:solidFill>
              <a:srgbClr val="C5D1DD"/>
            </a:solidFill>
            <a:prstDash val="solid"/>
            <a:headEnd type="none" w="sm" len="sm"/>
            <a:tailEnd type="none" w="sm" len="sm"/>
          </a:ln>
        </p:spPr>
        <p:txBody>
          <a:bodyPr/>
          <a:lstStyle/>
          <a:p>
            <a:endParaRPr lang="pt-BR"/>
          </a:p>
        </p:txBody>
      </p:sp>
      <p:sp>
        <p:nvSpPr>
          <p:cNvPr id="6" name="Freeform 6"/>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5">
              <a:extLst>
                <a:ext uri="{28A0092B-C50C-407E-A947-70E740481C1C}">
                  <a14:useLocalDpi xmlns:a14="http://schemas.microsoft.com/office/drawing/2010/main" val="0"/>
                </a:ext>
              </a:extLst>
            </a:blip>
            <a:stretch>
              <a:fillRect/>
            </a:stretch>
          </a:blipFill>
          <a:ln w="9525" cap="sq">
            <a:solidFill>
              <a:srgbClr val="0EA8CA"/>
            </a:solidFill>
            <a:prstDash val="solid"/>
            <a:miter/>
          </a:ln>
        </p:spPr>
        <p:txBody>
          <a:bodyPr/>
          <a:lstStyle/>
          <a:p>
            <a:endParaRPr lang="pt-BR"/>
          </a:p>
        </p:txBody>
      </p:sp>
      <p:sp>
        <p:nvSpPr>
          <p:cNvPr id="7" name="TextBox 7"/>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352683"/>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352683"/>
                </a:solidFill>
                <a:latin typeface="Barlow Semi-Bold"/>
                <a:ea typeface="Barlow Semi-Bold"/>
                <a:cs typeface="Barlow Semi-Bold"/>
                <a:sym typeface="Barlow Semi-Bold"/>
              </a:rPr>
              <a:t>in vitro e modelos pré-clínicos</a:t>
            </a:r>
          </a:p>
        </p:txBody>
      </p:sp>
      <p:sp>
        <p:nvSpPr>
          <p:cNvPr id="8" name="TextBox 8"/>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352683"/>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9" name="TextBox 9"/>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05</a:t>
            </a:r>
          </a:p>
        </p:txBody>
      </p:sp>
      <p:sp>
        <p:nvSpPr>
          <p:cNvPr id="10" name="AutoShape 10"/>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11" name="TextBox 1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2" name="TextBox 1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3" name="TextBox 1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4" name="Group 14"/>
          <p:cNvGrpSpPr/>
          <p:nvPr/>
        </p:nvGrpSpPr>
        <p:grpSpPr>
          <a:xfrm>
            <a:off x="333415" y="9925467"/>
            <a:ext cx="1378357" cy="205762"/>
            <a:chOff x="0" y="0"/>
            <a:chExt cx="1837809" cy="274349"/>
          </a:xfrm>
        </p:grpSpPr>
        <p:sp>
          <p:nvSpPr>
            <p:cNvPr id="15" name="Freeform 1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6" name="Freeform 1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7" name="Freeform 1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r="-16608"/>
              </a:stretch>
            </a:blipFill>
          </p:spPr>
          <p:txBody>
            <a:bodyPr/>
            <a:lstStyle/>
            <a:p>
              <a:endParaRPr lang="pt-BR"/>
            </a:p>
          </p:txBody>
        </p:sp>
        <p:sp>
          <p:nvSpPr>
            <p:cNvPr id="18" name="Freeform 1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9" name="Freeform 1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gr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RESULTADOS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5867400" y="9794869"/>
            <a:ext cx="12420600"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1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14" name="Freeform 14"/>
          <p:cNvSpPr/>
          <p:nvPr/>
        </p:nvSpPr>
        <p:spPr>
          <a:xfrm>
            <a:off x="0" y="6066296"/>
            <a:ext cx="7551480"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5" name="Freeform 15"/>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4A3A99"/>
            </a:solidFill>
            <a:prstDash val="solid"/>
            <a:miter/>
          </a:ln>
        </p:spPr>
        <p:txBody>
          <a:bodyPr/>
          <a:lstStyle/>
          <a:p>
            <a:endParaRPr lang="pt-BR"/>
          </a:p>
        </p:txBody>
      </p:sp>
      <p:sp>
        <p:nvSpPr>
          <p:cNvPr id="16" name="TextBox 16"/>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7548AD"/>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7548AD"/>
                </a:solidFill>
                <a:latin typeface="Barlow Semi-Bold"/>
                <a:ea typeface="Barlow Semi-Bold"/>
                <a:cs typeface="Barlow Semi-Bold"/>
                <a:sym typeface="Barlow Semi-Bold"/>
              </a:rPr>
              <a:t>in vitro e modelos pré-clínicos</a:t>
            </a:r>
          </a:p>
        </p:txBody>
      </p:sp>
      <p:sp>
        <p:nvSpPr>
          <p:cNvPr id="17" name="TextBox 17"/>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7548AD"/>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18" name="TextBox 1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05</a:t>
            </a:r>
          </a:p>
        </p:txBody>
      </p:sp>
      <p:sp>
        <p:nvSpPr>
          <p:cNvPr id="19" name="AutoShape 19"/>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RESULTADOS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5943600" y="9794869"/>
            <a:ext cx="12344400"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1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14" name="Freeform 14"/>
          <p:cNvSpPr/>
          <p:nvPr/>
        </p:nvSpPr>
        <p:spPr>
          <a:xfrm>
            <a:off x="0" y="6066296"/>
            <a:ext cx="7551480"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5" name="Freeform 15"/>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466397"/>
            </a:solidFill>
            <a:prstDash val="solid"/>
            <a:miter/>
          </a:ln>
        </p:spPr>
        <p:txBody>
          <a:bodyPr/>
          <a:lstStyle/>
          <a:p>
            <a:endParaRPr lang="pt-BR"/>
          </a:p>
        </p:txBody>
      </p:sp>
      <p:sp>
        <p:nvSpPr>
          <p:cNvPr id="16" name="TextBox 16"/>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466397"/>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466397"/>
                </a:solidFill>
                <a:latin typeface="Barlow Semi-Bold"/>
                <a:ea typeface="Barlow Semi-Bold"/>
                <a:cs typeface="Barlow Semi-Bold"/>
                <a:sym typeface="Barlow Semi-Bold"/>
              </a:rPr>
              <a:t>in vitro e modelos pré-clínicos</a:t>
            </a:r>
          </a:p>
        </p:txBody>
      </p:sp>
      <p:sp>
        <p:nvSpPr>
          <p:cNvPr id="17" name="TextBox 17"/>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466397"/>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18" name="TextBox 1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05</a:t>
            </a:r>
          </a:p>
        </p:txBody>
      </p:sp>
      <p:sp>
        <p:nvSpPr>
          <p:cNvPr id="19" name="AutoShape 19"/>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RESULTADOS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5948702" y="9794869"/>
            <a:ext cx="1233929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1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14" name="Freeform 14"/>
          <p:cNvSpPr/>
          <p:nvPr/>
        </p:nvSpPr>
        <p:spPr>
          <a:xfrm>
            <a:off x="0" y="6066296"/>
            <a:ext cx="7551480" cy="4220701"/>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5" name="Freeform 15"/>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6E8ABC"/>
            </a:solidFill>
            <a:prstDash val="solid"/>
            <a:miter/>
          </a:ln>
        </p:spPr>
        <p:txBody>
          <a:bodyPr/>
          <a:lstStyle/>
          <a:p>
            <a:endParaRPr lang="pt-BR"/>
          </a:p>
        </p:txBody>
      </p:sp>
      <p:sp>
        <p:nvSpPr>
          <p:cNvPr id="16" name="TextBox 16"/>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2F334E"/>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2F334E"/>
                </a:solidFill>
                <a:latin typeface="Barlow Semi-Bold"/>
                <a:ea typeface="Barlow Semi-Bold"/>
                <a:cs typeface="Barlow Semi-Bold"/>
                <a:sym typeface="Barlow Semi-Bold"/>
              </a:rPr>
              <a:t>in vitro e modelos pré-clínicos</a:t>
            </a:r>
          </a:p>
        </p:txBody>
      </p:sp>
      <p:sp>
        <p:nvSpPr>
          <p:cNvPr id="17" name="TextBox 17"/>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2F334E"/>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18" name="TextBox 1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05</a:t>
            </a:r>
          </a:p>
        </p:txBody>
      </p:sp>
      <p:sp>
        <p:nvSpPr>
          <p:cNvPr id="19" name="AutoShape 19"/>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RESULTADOS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AutoShape 4"/>
          <p:cNvSpPr/>
          <p:nvPr/>
        </p:nvSpPr>
        <p:spPr>
          <a:xfrm>
            <a:off x="-281758" y="9794869"/>
            <a:ext cx="15993043"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Freeform 5"/>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4">
              <a:extLst>
                <a:ext uri="{28A0092B-C50C-407E-A947-70E740481C1C}">
                  <a14:useLocalDpi xmlns:a14="http://schemas.microsoft.com/office/drawing/2010/main" val="0"/>
                </a:ext>
              </a:extLst>
            </a:blip>
            <a:stretch>
              <a:fillRect/>
            </a:stretch>
          </a:blipFill>
          <a:ln w="9525" cap="sq">
            <a:solidFill>
              <a:srgbClr val="4A3A99"/>
            </a:solidFill>
            <a:prstDash val="solid"/>
            <a:miter/>
          </a:ln>
        </p:spPr>
        <p:txBody>
          <a:bodyPr/>
          <a:lstStyle/>
          <a:p>
            <a:endParaRPr lang="pt-BR"/>
          </a:p>
        </p:txBody>
      </p:sp>
      <p:sp>
        <p:nvSpPr>
          <p:cNvPr id="6" name="Freeform 6"/>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5">
              <a:extLst>
                <a:ext uri="{28A0092B-C50C-407E-A947-70E740481C1C}">
                  <a14:useLocalDpi xmlns:a14="http://schemas.microsoft.com/office/drawing/2010/main" val="0"/>
                </a:ext>
              </a:extLst>
            </a:blip>
            <a:stretch>
              <a:fillRect/>
            </a:stretch>
          </a:blipFill>
          <a:ln w="9525" cap="sq">
            <a:solidFill>
              <a:srgbClr val="4A3A99"/>
            </a:solidFill>
            <a:prstDash val="solid"/>
            <a:miter/>
          </a:ln>
        </p:spPr>
        <p:txBody>
          <a:bodyPr/>
          <a:lstStyle/>
          <a:p>
            <a:endParaRPr lang="pt-BR"/>
          </a:p>
        </p:txBody>
      </p:sp>
      <p:sp>
        <p:nvSpPr>
          <p:cNvPr id="7" name="TextBox 7"/>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352683"/>
                </a:solidFill>
                <a:latin typeface="Barlow Semi-Bold"/>
                <a:ea typeface="Barlow Semi-Bold"/>
                <a:cs typeface="Barlow Semi-Bold"/>
                <a:sym typeface="Barlow Semi-Bold"/>
              </a:rPr>
              <a:t>Contribuição para tratamentos mais eficazes e menos invasivos</a:t>
            </a:r>
          </a:p>
        </p:txBody>
      </p:sp>
      <p:sp>
        <p:nvSpPr>
          <p:cNvPr id="8" name="TextBox 8"/>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352683"/>
                </a:solidFill>
                <a:latin typeface="Barlow Semi-Bold"/>
                <a:ea typeface="Barlow Semi-Bold"/>
                <a:cs typeface="Barlow Semi-Bold"/>
                <a:sym typeface="Barlow Semi-Bold"/>
              </a:rPr>
              <a:t>Desafios no diagnóstico precoce e na eficácia terapêutica</a:t>
            </a:r>
          </a:p>
        </p:txBody>
      </p:sp>
      <p:sp>
        <p:nvSpPr>
          <p:cNvPr id="9" name="AutoShape 9"/>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0" name="AutoShape 10"/>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11" name="TextBox 11"/>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RESULTADOS</a:t>
            </a:r>
          </a:p>
        </p:txBody>
      </p:sp>
      <p:sp>
        <p:nvSpPr>
          <p:cNvPr id="12" name="TextBox 12"/>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06</a:t>
            </a:r>
          </a:p>
        </p:txBody>
      </p:sp>
      <p:sp>
        <p:nvSpPr>
          <p:cNvPr id="13" name="TextBox 13"/>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Surgery, chemotherapy and radiotherapy have </a:t>
            </a:r>
          </a:p>
          <a:p>
            <a:pPr algn="l">
              <a:lnSpc>
                <a:spcPts val="2100"/>
              </a:lnSpc>
            </a:pPr>
            <a:r>
              <a:rPr lang="en-US" sz="1500">
                <a:solidFill>
                  <a:srgbClr val="352683"/>
                </a:solidFill>
                <a:latin typeface="Barlow"/>
                <a:ea typeface="Barlow"/>
                <a:cs typeface="Barlow"/>
                <a:sym typeface="Barlow"/>
              </a:rPr>
              <a:t>long been considered the best options for cancer </a:t>
            </a:r>
          </a:p>
          <a:p>
            <a:pPr algn="l">
              <a:lnSpc>
                <a:spcPts val="2100"/>
              </a:lnSpc>
            </a:pPr>
            <a:r>
              <a:rPr lang="en-US" sz="1500">
                <a:solidFill>
                  <a:srgbClr val="352683"/>
                </a:solidFill>
                <a:latin typeface="Barlow"/>
                <a:ea typeface="Barlow"/>
                <a:cs typeface="Barlow"/>
                <a:sym typeface="Barlow"/>
              </a:rPr>
              <a:t>treatment. These therapies are an indiscriminate </a:t>
            </a:r>
          </a:p>
          <a:p>
            <a:pPr algn="l">
              <a:lnSpc>
                <a:spcPts val="2100"/>
              </a:lnSpc>
            </a:pPr>
            <a:r>
              <a:rPr lang="en-US" sz="1500">
                <a:solidFill>
                  <a:srgbClr val="352683"/>
                </a:solidFill>
                <a:latin typeface="Barlow"/>
                <a:ea typeface="Barlow"/>
                <a:cs typeface="Barlow"/>
                <a:sym typeface="Barlow"/>
              </a:rPr>
              <a:t>warfare, coinciding with damaging side effects and </a:t>
            </a:r>
          </a:p>
          <a:p>
            <a:pPr algn="l">
              <a:lnSpc>
                <a:spcPts val="2100"/>
              </a:lnSpc>
            </a:pPr>
            <a:r>
              <a:rPr lang="en-US" sz="1500">
                <a:solidFill>
                  <a:srgbClr val="352683"/>
                </a:solidFill>
                <a:latin typeface="Barlow"/>
                <a:ea typeface="Barlow"/>
                <a:cs typeface="Barlow"/>
                <a:sym typeface="Barlow"/>
              </a:rPr>
              <a:t>failing to protect against recurring cancer cells. </a:t>
            </a:r>
          </a:p>
        </p:txBody>
      </p:sp>
      <p:sp>
        <p:nvSpPr>
          <p:cNvPr id="14" name="TextBox 14"/>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Our growing understanding on how cancer develops has opened new avenues to treat cancer. </a:t>
            </a:r>
          </a:p>
        </p:txBody>
      </p:sp>
      <p:sp>
        <p:nvSpPr>
          <p:cNvPr id="15" name="TextBox 1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6" name="TextBox 1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2" name="AutoShape 12"/>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13" name="Freeform 13"/>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15000"/>
              <a:extLst>
                <a:ext uri="{28A0092B-C50C-407E-A947-70E740481C1C}">
                  <a14:useLocalDpi xmlns:a14="http://schemas.microsoft.com/office/drawing/2010/main" val="0"/>
                </a:ext>
              </a:extLst>
            </a:blip>
            <a:stretch>
              <a:fillRect/>
            </a:stretch>
          </a:blipFill>
        </p:spPr>
        <p:txBody>
          <a:bodyPr/>
          <a:lstStyle/>
          <a:p>
            <a:endParaRPr lang="pt-BR" dirty="0"/>
          </a:p>
        </p:txBody>
      </p:sp>
      <p:sp>
        <p:nvSpPr>
          <p:cNvPr id="14" name="Freeform 14"/>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14">
              <a:extLst>
                <a:ext uri="{28A0092B-C50C-407E-A947-70E740481C1C}">
                  <a14:useLocalDpi xmlns:a14="http://schemas.microsoft.com/office/drawing/2010/main" val="0"/>
                </a:ext>
              </a:extLst>
            </a:blip>
            <a:stretch>
              <a:fillRect/>
            </a:stretch>
          </a:blipFill>
          <a:ln w="9525" cap="sq">
            <a:solidFill>
              <a:srgbClr val="A0169F"/>
            </a:solidFill>
            <a:prstDash val="solid"/>
            <a:miter/>
          </a:ln>
        </p:spPr>
        <p:txBody>
          <a:bodyPr/>
          <a:lstStyle/>
          <a:p>
            <a:endParaRPr lang="pt-BR"/>
          </a:p>
        </p:txBody>
      </p:sp>
      <p:sp>
        <p:nvSpPr>
          <p:cNvPr id="15" name="Freeform 15"/>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A0169F"/>
            </a:solidFill>
            <a:prstDash val="solid"/>
            <a:miter/>
          </a:ln>
        </p:spPr>
        <p:txBody>
          <a:bodyPr/>
          <a:lstStyle/>
          <a:p>
            <a:endParaRPr lang="pt-BR"/>
          </a:p>
        </p:txBody>
      </p:sp>
      <p:sp>
        <p:nvSpPr>
          <p:cNvPr id="16" name="TextBox 16"/>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7548AD"/>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7548AD"/>
                </a:solidFill>
                <a:latin typeface="Barlow Semi-Bold"/>
                <a:ea typeface="Barlow Semi-Bold"/>
                <a:cs typeface="Barlow Semi-Bold"/>
                <a:sym typeface="Barlow Semi-Bold"/>
              </a:rPr>
              <a:t>Desafios no diagnóstico precoce e na eficácia terapêutica</a:t>
            </a:r>
          </a:p>
        </p:txBody>
      </p:sp>
      <p:sp>
        <p:nvSpPr>
          <p:cNvPr id="18" name="AutoShape 18"/>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9" name="AutoShape 19"/>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RESULTADOS</a:t>
            </a:r>
          </a:p>
        </p:txBody>
      </p:sp>
      <p:sp>
        <p:nvSpPr>
          <p:cNvPr id="21" name="TextBox 21"/>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06</a:t>
            </a:r>
          </a:p>
        </p:txBody>
      </p:sp>
      <p:sp>
        <p:nvSpPr>
          <p:cNvPr id="22" name="TextBox 22"/>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Surgery, chemotherapy and radiotherapy have </a:t>
            </a:r>
          </a:p>
          <a:p>
            <a:pPr algn="l">
              <a:lnSpc>
                <a:spcPts val="2100"/>
              </a:lnSpc>
            </a:pPr>
            <a:r>
              <a:rPr lang="en-US" sz="1500">
                <a:solidFill>
                  <a:srgbClr val="7548AD"/>
                </a:solidFill>
                <a:latin typeface="Barlow"/>
                <a:ea typeface="Barlow"/>
                <a:cs typeface="Barlow"/>
                <a:sym typeface="Barlow"/>
              </a:rPr>
              <a:t>long been considered the best options for cancer </a:t>
            </a:r>
          </a:p>
          <a:p>
            <a:pPr algn="l">
              <a:lnSpc>
                <a:spcPts val="2100"/>
              </a:lnSpc>
            </a:pPr>
            <a:r>
              <a:rPr lang="en-US" sz="1500">
                <a:solidFill>
                  <a:srgbClr val="7548AD"/>
                </a:solidFill>
                <a:latin typeface="Barlow"/>
                <a:ea typeface="Barlow"/>
                <a:cs typeface="Barlow"/>
                <a:sym typeface="Barlow"/>
              </a:rPr>
              <a:t>treatment. These therapies are an indiscriminate </a:t>
            </a:r>
          </a:p>
          <a:p>
            <a:pPr algn="l">
              <a:lnSpc>
                <a:spcPts val="2100"/>
              </a:lnSpc>
            </a:pPr>
            <a:r>
              <a:rPr lang="en-US" sz="1500">
                <a:solidFill>
                  <a:srgbClr val="7548AD"/>
                </a:solidFill>
                <a:latin typeface="Barlow"/>
                <a:ea typeface="Barlow"/>
                <a:cs typeface="Barlow"/>
                <a:sym typeface="Barlow"/>
              </a:rPr>
              <a:t>warfare, coinciding with damaging side effects and </a:t>
            </a:r>
          </a:p>
          <a:p>
            <a:pPr algn="l">
              <a:lnSpc>
                <a:spcPts val="2100"/>
              </a:lnSpc>
            </a:pPr>
            <a:r>
              <a:rPr lang="en-US" sz="1500">
                <a:solidFill>
                  <a:srgbClr val="7548AD"/>
                </a:solidFill>
                <a:latin typeface="Barlow"/>
                <a:ea typeface="Barlow"/>
                <a:cs typeface="Barlow"/>
                <a:sym typeface="Barlow"/>
              </a:rPr>
              <a:t>failing to protect against recurring cancer cells. </a:t>
            </a:r>
          </a:p>
        </p:txBody>
      </p:sp>
      <p:sp>
        <p:nvSpPr>
          <p:cNvPr id="23" name="TextBox 23"/>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Our growing understanding on how cancer develops has opened new avenues to treat cancer.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4" name="Freeform 14"/>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14">
              <a:extLst>
                <a:ext uri="{28A0092B-C50C-407E-A947-70E740481C1C}">
                  <a14:useLocalDpi xmlns:a14="http://schemas.microsoft.com/office/drawing/2010/main" val="0"/>
                </a:ext>
              </a:extLst>
            </a:blip>
            <a:stretch>
              <a:fillRect/>
            </a:stretch>
          </a:blipFill>
          <a:ln w="9525" cap="sq">
            <a:solidFill>
              <a:srgbClr val="0EA8CA"/>
            </a:solidFill>
            <a:prstDash val="solid"/>
            <a:miter/>
          </a:ln>
        </p:spPr>
        <p:txBody>
          <a:bodyPr/>
          <a:lstStyle/>
          <a:p>
            <a:endParaRPr lang="pt-BR"/>
          </a:p>
        </p:txBody>
      </p:sp>
      <p:sp>
        <p:nvSpPr>
          <p:cNvPr id="15" name="Freeform 15"/>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0EA8CA"/>
            </a:solidFill>
            <a:prstDash val="solid"/>
            <a:miter/>
          </a:ln>
        </p:spPr>
        <p:txBody>
          <a:bodyPr/>
          <a:lstStyle/>
          <a:p>
            <a:endParaRPr lang="pt-BR"/>
          </a:p>
        </p:txBody>
      </p:sp>
      <p:sp>
        <p:nvSpPr>
          <p:cNvPr id="16" name="TextBox 16"/>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466397"/>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466397"/>
                </a:solidFill>
                <a:latin typeface="Barlow Semi-Bold"/>
                <a:ea typeface="Barlow Semi-Bold"/>
                <a:cs typeface="Barlow Semi-Bold"/>
                <a:sym typeface="Barlow Semi-Bold"/>
              </a:rPr>
              <a:t>Desafios no diagnóstico precoce e na eficácia terapêutica</a:t>
            </a:r>
          </a:p>
        </p:txBody>
      </p:sp>
      <p:sp>
        <p:nvSpPr>
          <p:cNvPr id="18" name="AutoShape 18"/>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9" name="AutoShape 19"/>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RESULTADOS</a:t>
            </a:r>
          </a:p>
        </p:txBody>
      </p:sp>
      <p:sp>
        <p:nvSpPr>
          <p:cNvPr id="21" name="TextBox 21"/>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06</a:t>
            </a:r>
          </a:p>
        </p:txBody>
      </p:sp>
      <p:sp>
        <p:nvSpPr>
          <p:cNvPr id="22" name="TextBox 22"/>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Surgery, chemotherapy and radiotherapy have </a:t>
            </a:r>
          </a:p>
          <a:p>
            <a:pPr algn="l">
              <a:lnSpc>
                <a:spcPts val="2100"/>
              </a:lnSpc>
            </a:pPr>
            <a:r>
              <a:rPr lang="en-US" sz="1500">
                <a:solidFill>
                  <a:srgbClr val="466397"/>
                </a:solidFill>
                <a:latin typeface="Barlow"/>
                <a:ea typeface="Barlow"/>
                <a:cs typeface="Barlow"/>
                <a:sym typeface="Barlow"/>
              </a:rPr>
              <a:t>long been considered the best options for cancer </a:t>
            </a:r>
          </a:p>
          <a:p>
            <a:pPr algn="l">
              <a:lnSpc>
                <a:spcPts val="2100"/>
              </a:lnSpc>
            </a:pPr>
            <a:r>
              <a:rPr lang="en-US" sz="1500">
                <a:solidFill>
                  <a:srgbClr val="466397"/>
                </a:solidFill>
                <a:latin typeface="Barlow"/>
                <a:ea typeface="Barlow"/>
                <a:cs typeface="Barlow"/>
                <a:sym typeface="Barlow"/>
              </a:rPr>
              <a:t>treatment. These therapies are an indiscriminate </a:t>
            </a:r>
          </a:p>
          <a:p>
            <a:pPr algn="l">
              <a:lnSpc>
                <a:spcPts val="2100"/>
              </a:lnSpc>
            </a:pPr>
            <a:r>
              <a:rPr lang="en-US" sz="1500">
                <a:solidFill>
                  <a:srgbClr val="466397"/>
                </a:solidFill>
                <a:latin typeface="Barlow"/>
                <a:ea typeface="Barlow"/>
                <a:cs typeface="Barlow"/>
                <a:sym typeface="Barlow"/>
              </a:rPr>
              <a:t>warfare, coinciding with damaging side effects and </a:t>
            </a:r>
          </a:p>
          <a:p>
            <a:pPr algn="l">
              <a:lnSpc>
                <a:spcPts val="2100"/>
              </a:lnSpc>
            </a:pPr>
            <a:r>
              <a:rPr lang="en-US" sz="1500">
                <a:solidFill>
                  <a:srgbClr val="466397"/>
                </a:solidFill>
                <a:latin typeface="Barlow"/>
                <a:ea typeface="Barlow"/>
                <a:cs typeface="Barlow"/>
                <a:sym typeface="Barlow"/>
              </a:rPr>
              <a:t>failing to protect against recurring cancer cells. </a:t>
            </a:r>
          </a:p>
        </p:txBody>
      </p:sp>
      <p:sp>
        <p:nvSpPr>
          <p:cNvPr id="23" name="TextBox 23"/>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Our growing understanding on how cancer develops has opened new avenues to treat cancer.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4108473" y="6066296"/>
            <a:ext cx="4179527" cy="4220701"/>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4" name="Freeform 14"/>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14">
              <a:extLst>
                <a:ext uri="{28A0092B-C50C-407E-A947-70E740481C1C}">
                  <a14:useLocalDpi xmlns:a14="http://schemas.microsoft.com/office/drawing/2010/main" val="0"/>
                </a:ext>
              </a:extLst>
            </a:blip>
            <a:stretch>
              <a:fillRect/>
            </a:stretch>
          </a:blipFill>
          <a:ln w="9525" cap="sq">
            <a:solidFill>
              <a:srgbClr val="6E8ABC"/>
            </a:solidFill>
            <a:prstDash val="solid"/>
            <a:miter/>
          </a:ln>
        </p:spPr>
        <p:txBody>
          <a:bodyPr/>
          <a:lstStyle/>
          <a:p>
            <a:endParaRPr lang="pt-BR"/>
          </a:p>
        </p:txBody>
      </p:sp>
      <p:sp>
        <p:nvSpPr>
          <p:cNvPr id="15" name="Freeform 15"/>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6E8ABC"/>
            </a:solidFill>
            <a:prstDash val="solid"/>
            <a:miter/>
          </a:ln>
        </p:spPr>
        <p:txBody>
          <a:bodyPr/>
          <a:lstStyle/>
          <a:p>
            <a:endParaRPr lang="pt-BR"/>
          </a:p>
        </p:txBody>
      </p:sp>
      <p:sp>
        <p:nvSpPr>
          <p:cNvPr id="16" name="TextBox 16"/>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2F334E"/>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2F334E"/>
                </a:solidFill>
                <a:latin typeface="Barlow Semi-Bold"/>
                <a:ea typeface="Barlow Semi-Bold"/>
                <a:cs typeface="Barlow Semi-Bold"/>
                <a:sym typeface="Barlow Semi-Bold"/>
              </a:rPr>
              <a:t>Desafios no diagnóstico precoce e na eficácia terapêutica</a:t>
            </a:r>
          </a:p>
        </p:txBody>
      </p:sp>
      <p:sp>
        <p:nvSpPr>
          <p:cNvPr id="18" name="AutoShape 18"/>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9" name="AutoShape 19"/>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RESULTADOS</a:t>
            </a:r>
          </a:p>
        </p:txBody>
      </p:sp>
      <p:sp>
        <p:nvSpPr>
          <p:cNvPr id="21" name="TextBox 21"/>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06</a:t>
            </a:r>
          </a:p>
        </p:txBody>
      </p:sp>
      <p:sp>
        <p:nvSpPr>
          <p:cNvPr id="22" name="TextBox 22"/>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Surgery, chemotherapy and radiotherapy have </a:t>
            </a:r>
          </a:p>
          <a:p>
            <a:pPr algn="l">
              <a:lnSpc>
                <a:spcPts val="2100"/>
              </a:lnSpc>
            </a:pPr>
            <a:r>
              <a:rPr lang="en-US" sz="1500">
                <a:solidFill>
                  <a:srgbClr val="2F334E"/>
                </a:solidFill>
                <a:latin typeface="Barlow"/>
                <a:ea typeface="Barlow"/>
                <a:cs typeface="Barlow"/>
                <a:sym typeface="Barlow"/>
              </a:rPr>
              <a:t>long been considered the best options for cancer </a:t>
            </a:r>
          </a:p>
          <a:p>
            <a:pPr algn="l">
              <a:lnSpc>
                <a:spcPts val="2100"/>
              </a:lnSpc>
            </a:pPr>
            <a:r>
              <a:rPr lang="en-US" sz="1500">
                <a:solidFill>
                  <a:srgbClr val="2F334E"/>
                </a:solidFill>
                <a:latin typeface="Barlow"/>
                <a:ea typeface="Barlow"/>
                <a:cs typeface="Barlow"/>
                <a:sym typeface="Barlow"/>
              </a:rPr>
              <a:t>treatment. These therapies are an indiscriminate </a:t>
            </a:r>
          </a:p>
          <a:p>
            <a:pPr algn="l">
              <a:lnSpc>
                <a:spcPts val="2100"/>
              </a:lnSpc>
            </a:pPr>
            <a:r>
              <a:rPr lang="en-US" sz="1500">
                <a:solidFill>
                  <a:srgbClr val="2F334E"/>
                </a:solidFill>
                <a:latin typeface="Barlow"/>
                <a:ea typeface="Barlow"/>
                <a:cs typeface="Barlow"/>
                <a:sym typeface="Barlow"/>
              </a:rPr>
              <a:t>warfare, coinciding with damaging side effects and </a:t>
            </a:r>
          </a:p>
          <a:p>
            <a:pPr algn="l">
              <a:lnSpc>
                <a:spcPts val="2100"/>
              </a:lnSpc>
            </a:pPr>
            <a:r>
              <a:rPr lang="en-US" sz="1500">
                <a:solidFill>
                  <a:srgbClr val="2F334E"/>
                </a:solidFill>
                <a:latin typeface="Barlow"/>
                <a:ea typeface="Barlow"/>
                <a:cs typeface="Barlow"/>
                <a:sym typeface="Barlow"/>
              </a:rPr>
              <a:t>failing to protect against recurring cancer cells. </a:t>
            </a:r>
          </a:p>
        </p:txBody>
      </p:sp>
      <p:sp>
        <p:nvSpPr>
          <p:cNvPr id="23" name="TextBox 23"/>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Our growing understanding on how cancer develops has opened new avenues to treat cancer.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AutoShape 4"/>
          <p:cNvSpPr/>
          <p:nvPr/>
        </p:nvSpPr>
        <p:spPr>
          <a:xfrm>
            <a:off x="-281758" y="9794869"/>
            <a:ext cx="15919997"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DISCUSSÃO</a:t>
            </a:r>
          </a:p>
        </p:txBody>
      </p:sp>
      <p:sp>
        <p:nvSpPr>
          <p:cNvPr id="6" name="TextBox 6"/>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07</a:t>
            </a:r>
          </a:p>
        </p:txBody>
      </p:sp>
      <p:sp>
        <p:nvSpPr>
          <p:cNvPr id="7" name="TextBox 7"/>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352683"/>
                </a:solidFill>
                <a:latin typeface="Barlow Semi-Bold"/>
                <a:ea typeface="Barlow Semi-Bold"/>
                <a:cs typeface="Barlow Semi-Bold"/>
                <a:sym typeface="Barlow Semi-Bold"/>
              </a:rPr>
              <a:t>Contribuição para tratamentos mais eficazes e menos invasivos</a:t>
            </a:r>
          </a:p>
        </p:txBody>
      </p:sp>
      <p:sp>
        <p:nvSpPr>
          <p:cNvPr id="8" name="TextBox 8"/>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9" name="TextBox 9"/>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0" name="Group 10"/>
          <p:cNvGrpSpPr/>
          <p:nvPr/>
        </p:nvGrpSpPr>
        <p:grpSpPr>
          <a:xfrm>
            <a:off x="-482462" y="2628900"/>
            <a:ext cx="8654563" cy="754953"/>
            <a:chOff x="0" y="0"/>
            <a:chExt cx="1052920" cy="91848"/>
          </a:xfrm>
        </p:grpSpPr>
        <p:sp>
          <p:nvSpPr>
            <p:cNvPr id="11" name="Freeform 11"/>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4A3A99"/>
            </a:solidFill>
          </p:spPr>
          <p:txBody>
            <a:bodyPr/>
            <a:lstStyle/>
            <a:p>
              <a:endParaRPr lang="pt-BR"/>
            </a:p>
          </p:txBody>
        </p:sp>
        <p:sp>
          <p:nvSpPr>
            <p:cNvPr id="12" name="TextBox 12"/>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13" name="TextBox 13"/>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14" name="TextBox 1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5" name="TextBox 1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6" name="TextBox 1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7" name="Group 17"/>
          <p:cNvGrpSpPr/>
          <p:nvPr/>
        </p:nvGrpSpPr>
        <p:grpSpPr>
          <a:xfrm>
            <a:off x="333415" y="9925467"/>
            <a:ext cx="1378357" cy="205762"/>
            <a:chOff x="0" y="0"/>
            <a:chExt cx="1837809" cy="274349"/>
          </a:xfrm>
        </p:grpSpPr>
        <p:sp>
          <p:nvSpPr>
            <p:cNvPr id="18" name="Freeform 1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9" name="Freeform 1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0" name="Freeform 2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1" name="Freeform 2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2" name="Freeform 2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155770"/>
            <a:ext cx="9038551" cy="10131229"/>
            <a:chOff x="0" y="0"/>
            <a:chExt cx="2380524" cy="2709333"/>
          </a:xfrm>
          <a:solidFill>
            <a:srgbClr val="F8FAFE"/>
          </a:solidFill>
        </p:grpSpPr>
        <p:sp>
          <p:nvSpPr>
            <p:cNvPr id="4" name="Freeform 4"/>
            <p:cNvSpPr/>
            <p:nvPr/>
          </p:nvSpPr>
          <p:spPr>
            <a:xfrm>
              <a:off x="0" y="0"/>
              <a:ext cx="2380524" cy="2709333"/>
            </a:xfrm>
            <a:custGeom>
              <a:avLst/>
              <a:gdLst/>
              <a:ahLst/>
              <a:cxnLst/>
              <a:rect l="l" t="t" r="r" b="b"/>
              <a:pathLst>
                <a:path w="2380524" h="2709333">
                  <a:moveTo>
                    <a:pt x="0" y="0"/>
                  </a:moveTo>
                  <a:lnTo>
                    <a:pt x="2380524" y="0"/>
                  </a:lnTo>
                  <a:lnTo>
                    <a:pt x="2380524" y="2709333"/>
                  </a:lnTo>
                  <a:lnTo>
                    <a:pt x="0" y="2709333"/>
                  </a:lnTo>
                  <a:close/>
                </a:path>
              </a:pathLst>
            </a:custGeom>
            <a:grpFill/>
          </p:spPr>
          <p:txBody>
            <a:bodyPr/>
            <a:lstStyle/>
            <a:p>
              <a:endParaRPr lang="pt-BR"/>
            </a:p>
          </p:txBody>
        </p:sp>
        <p:sp>
          <p:nvSpPr>
            <p:cNvPr id="5" name="TextBox 5"/>
            <p:cNvSpPr txBox="1"/>
            <p:nvPr/>
          </p:nvSpPr>
          <p:spPr>
            <a:xfrm>
              <a:off x="0" y="-47625"/>
              <a:ext cx="2380524" cy="2756958"/>
            </a:xfrm>
            <a:prstGeom prst="rect">
              <a:avLst/>
            </a:prstGeom>
            <a:grpFill/>
          </p:spPr>
          <p:txBody>
            <a:bodyPr lIns="50800" tIns="50800" rIns="50800" bIns="50800" rtlCol="0" anchor="ctr"/>
            <a:lstStyle/>
            <a:p>
              <a:pPr algn="ctr">
                <a:lnSpc>
                  <a:spcPts val="2659"/>
                </a:lnSpc>
              </a:pPr>
              <a:endParaRPr/>
            </a:p>
          </p:txBody>
        </p:sp>
      </p:grpSp>
      <p:sp>
        <p:nvSpPr>
          <p:cNvPr id="2" name="Freeform 2"/>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sp>
        <p:nvSpPr>
          <p:cNvPr id="6" name="AutoShape 6"/>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7" name="Freeform 7"/>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9" name="Freeform 9"/>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grpSp>
        <p:nvGrpSpPr>
          <p:cNvPr id="11" name="Group 11"/>
          <p:cNvGrpSpPr/>
          <p:nvPr/>
        </p:nvGrpSpPr>
        <p:grpSpPr>
          <a:xfrm>
            <a:off x="333415" y="9925467"/>
            <a:ext cx="1378357" cy="205762"/>
            <a:chOff x="0" y="0"/>
            <a:chExt cx="1837809" cy="274349"/>
          </a:xfrm>
        </p:grpSpPr>
        <p:sp>
          <p:nvSpPr>
            <p:cNvPr id="12" name="Freeform 12"/>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3" name="Freeform 13"/>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14" name="Freeform 14"/>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3">
                <a:extLst>
                  <a:ext uri="{96DAC541-7B7A-43D3-8B79-37D633B846F1}">
                    <asvg:svgBlip xmlns:asvg="http://schemas.microsoft.com/office/drawing/2016/SVG/main" r:embed="rId14"/>
                  </a:ext>
                </a:extLst>
              </a:blip>
              <a:stretch>
                <a:fillRect r="-16608"/>
              </a:stretch>
            </a:blipFill>
          </p:spPr>
          <p:txBody>
            <a:bodyPr/>
            <a:lstStyle/>
            <a:p>
              <a:endParaRPr lang="pt-BR"/>
            </a:p>
          </p:txBody>
        </p:sp>
        <p:sp>
          <p:nvSpPr>
            <p:cNvPr id="15" name="Freeform 15"/>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16" name="Freeform 16"/>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grpSp>
      <p:sp>
        <p:nvSpPr>
          <p:cNvPr id="17" name="TextBox 17"/>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a:solidFill>
                  <a:srgbClr val="42325C"/>
                </a:solidFill>
                <a:latin typeface="Barlow"/>
                <a:ea typeface="Barlow"/>
                <a:cs typeface="Barlow"/>
                <a:sym typeface="Barlow"/>
              </a:rPr>
              <a:t>um CEPID</a:t>
            </a:r>
          </a:p>
        </p:txBody>
      </p:sp>
      <p:sp>
        <p:nvSpPr>
          <p:cNvPr id="18" name="TextBox 18"/>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a:solidFill>
                  <a:srgbClr val="466397"/>
                </a:solidFill>
                <a:latin typeface="Barlow Bold"/>
                <a:ea typeface="Barlow Bold"/>
                <a:cs typeface="Barlow Bold"/>
                <a:sym typeface="Barlow Bold"/>
              </a:rPr>
              <a:t>Integração Diagnóstica e Terapêutica: Resultados de Novo Estudo em Teranósticos</a:t>
            </a:r>
          </a:p>
        </p:txBody>
      </p:sp>
      <p:sp>
        <p:nvSpPr>
          <p:cNvPr id="19" name="TextBox 19"/>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466397"/>
                </a:solidFill>
                <a:latin typeface="Barlow Bold"/>
                <a:ea typeface="Barlow Bold"/>
                <a:cs typeface="Barlow Bold"/>
                <a:sym typeface="Barlow Bold"/>
              </a:rPr>
              <a:t>Dra. Rosamaria Vieira Mascarenhas</a:t>
            </a:r>
          </a:p>
        </p:txBody>
      </p:sp>
      <p:sp>
        <p:nvSpPr>
          <p:cNvPr id="20" name="TextBox 20"/>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Hospital das Clínicas | UNICAMP</a:t>
            </a:r>
          </a:p>
        </p:txBody>
      </p:sp>
      <p:sp>
        <p:nvSpPr>
          <p:cNvPr id="21" name="TextBox 21"/>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Estamos nas redes sociais: </a:t>
            </a:r>
            <a:r>
              <a:rPr lang="en-US" sz="1111" b="1" spc="-24">
                <a:solidFill>
                  <a:srgbClr val="466397"/>
                </a:solidFill>
                <a:latin typeface="Barlow Bold"/>
                <a:ea typeface="Barlow Bold"/>
                <a:cs typeface="Barlow Bold"/>
                <a:sym typeface="Barlow Bold"/>
              </a:rPr>
              <a:t>@cepidcancerthera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4" name="TextBox 14"/>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DISCUSSÃO</a:t>
            </a:r>
          </a:p>
        </p:txBody>
      </p:sp>
      <p:sp>
        <p:nvSpPr>
          <p:cNvPr id="15" name="TextBox 1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07</a:t>
            </a:r>
          </a:p>
        </p:txBody>
      </p:sp>
      <p:sp>
        <p:nvSpPr>
          <p:cNvPr id="16" name="TextBox 16"/>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7548AD"/>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18" name="TextBox 18"/>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9" name="Group 19"/>
          <p:cNvGrpSpPr/>
          <p:nvPr/>
        </p:nvGrpSpPr>
        <p:grpSpPr>
          <a:xfrm>
            <a:off x="-482462" y="2628900"/>
            <a:ext cx="8654563" cy="754953"/>
            <a:chOff x="0" y="0"/>
            <a:chExt cx="1052920" cy="91848"/>
          </a:xfrm>
        </p:grpSpPr>
        <p:sp>
          <p:nvSpPr>
            <p:cNvPr id="20" name="Freeform 20"/>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7548AD"/>
            </a:solidFill>
          </p:spPr>
          <p:txBody>
            <a:bodyPr/>
            <a:lstStyle/>
            <a:p>
              <a:endParaRPr lang="pt-BR"/>
            </a:p>
          </p:txBody>
        </p:sp>
        <p:sp>
          <p:nvSpPr>
            <p:cNvPr id="21" name="TextBox 21"/>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22" name="TextBox 22"/>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23" name="Freeform 3">
            <a:extLst>
              <a:ext uri="{FF2B5EF4-FFF2-40B4-BE49-F238E27FC236}">
                <a16:creationId xmlns:a16="http://schemas.microsoft.com/office/drawing/2014/main" id="{DA2A6905-F313-5D13-0AC0-34AD67FB78B5}"/>
              </a:ext>
            </a:extLst>
          </p:cNvPr>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4" name="TextBox 14"/>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DISCUSSÃO</a:t>
            </a:r>
          </a:p>
        </p:txBody>
      </p:sp>
      <p:sp>
        <p:nvSpPr>
          <p:cNvPr id="15" name="TextBox 1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07</a:t>
            </a:r>
          </a:p>
        </p:txBody>
      </p:sp>
      <p:sp>
        <p:nvSpPr>
          <p:cNvPr id="16" name="TextBox 16"/>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466397"/>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18" name="TextBox 18"/>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9" name="Group 19"/>
          <p:cNvGrpSpPr/>
          <p:nvPr/>
        </p:nvGrpSpPr>
        <p:grpSpPr>
          <a:xfrm>
            <a:off x="-482462" y="2628900"/>
            <a:ext cx="8654563" cy="754953"/>
            <a:chOff x="0" y="0"/>
            <a:chExt cx="1052920" cy="91848"/>
          </a:xfrm>
        </p:grpSpPr>
        <p:sp>
          <p:nvSpPr>
            <p:cNvPr id="20" name="Freeform 20"/>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466397"/>
            </a:solidFill>
          </p:spPr>
          <p:txBody>
            <a:bodyPr/>
            <a:lstStyle/>
            <a:p>
              <a:endParaRPr lang="pt-BR"/>
            </a:p>
          </p:txBody>
        </p:sp>
        <p:sp>
          <p:nvSpPr>
            <p:cNvPr id="21" name="TextBox 21"/>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22" name="TextBox 22"/>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23" name="Freeform 3">
            <a:extLst>
              <a:ext uri="{FF2B5EF4-FFF2-40B4-BE49-F238E27FC236}">
                <a16:creationId xmlns:a16="http://schemas.microsoft.com/office/drawing/2014/main" id="{C9B7F750-726E-6A8D-2AF7-3F576D56DD2D}"/>
              </a:ext>
            </a:extLst>
          </p:cNvPr>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4" name="TextBox 14"/>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DISCUSSÃO</a:t>
            </a:r>
          </a:p>
        </p:txBody>
      </p:sp>
      <p:sp>
        <p:nvSpPr>
          <p:cNvPr id="15" name="TextBox 1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2F334E">
                    <a:alpha val="11765"/>
                  </a:srgbClr>
                </a:solidFill>
                <a:latin typeface="Barlow Heavy"/>
                <a:ea typeface="Barlow Heavy"/>
                <a:cs typeface="Barlow Heavy"/>
                <a:sym typeface="Barlow Heavy"/>
              </a:rPr>
              <a:t>07</a:t>
            </a:r>
          </a:p>
        </p:txBody>
      </p:sp>
      <p:sp>
        <p:nvSpPr>
          <p:cNvPr id="16" name="TextBox 16"/>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2F334E"/>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18" name="TextBox 18"/>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2F334E"/>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9" name="Group 19"/>
          <p:cNvGrpSpPr/>
          <p:nvPr/>
        </p:nvGrpSpPr>
        <p:grpSpPr>
          <a:xfrm>
            <a:off x="-482462" y="2628900"/>
            <a:ext cx="8654563" cy="754953"/>
            <a:chOff x="0" y="0"/>
            <a:chExt cx="1052920" cy="91848"/>
          </a:xfrm>
        </p:grpSpPr>
        <p:sp>
          <p:nvSpPr>
            <p:cNvPr id="20" name="Freeform 20"/>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2F334E"/>
            </a:solidFill>
          </p:spPr>
          <p:txBody>
            <a:bodyPr/>
            <a:lstStyle/>
            <a:p>
              <a:endParaRPr lang="pt-BR"/>
            </a:p>
          </p:txBody>
        </p:sp>
        <p:sp>
          <p:nvSpPr>
            <p:cNvPr id="21" name="TextBox 21"/>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22" name="TextBox 22"/>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23" name="Freeform 3">
            <a:extLst>
              <a:ext uri="{FF2B5EF4-FFF2-40B4-BE49-F238E27FC236}">
                <a16:creationId xmlns:a16="http://schemas.microsoft.com/office/drawing/2014/main" id="{4DAFC4A3-CD1C-96DE-C7A9-77CFF12F0A4A}"/>
              </a:ext>
            </a:extLst>
          </p:cNvPr>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3" name="Freeform 3"/>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grpSp>
        <p:nvGrpSpPr>
          <p:cNvPr id="4" name="Group 4"/>
          <p:cNvGrpSpPr/>
          <p:nvPr/>
        </p:nvGrpSpPr>
        <p:grpSpPr>
          <a:xfrm>
            <a:off x="2317847" y="4705896"/>
            <a:ext cx="7034191" cy="431720"/>
            <a:chOff x="0" y="0"/>
            <a:chExt cx="9378921" cy="575626"/>
          </a:xfrm>
        </p:grpSpPr>
        <p:sp>
          <p:nvSpPr>
            <p:cNvPr id="5" name="Freeform 5"/>
            <p:cNvSpPr/>
            <p:nvPr/>
          </p:nvSpPr>
          <p:spPr>
            <a:xfrm>
              <a:off x="0" y="115536"/>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6" name="TextBox 6"/>
            <p:cNvSpPr txBox="1"/>
            <p:nvPr/>
          </p:nvSpPr>
          <p:spPr>
            <a:xfrm>
              <a:off x="622510" y="-66675"/>
              <a:ext cx="8756411" cy="642301"/>
            </a:xfrm>
            <a:prstGeom prst="rect">
              <a:avLst/>
            </a:prstGeom>
          </p:spPr>
          <p:txBody>
            <a:bodyPr lIns="0" tIns="0" rIns="0" bIns="0" rtlCol="0" anchor="t">
              <a:spAutoFit/>
            </a:bodyPr>
            <a:lstStyle/>
            <a:p>
              <a:pPr algn="l">
                <a:lnSpc>
                  <a:spcPts val="4031"/>
                </a:lnSpc>
              </a:pPr>
              <a:r>
                <a:rPr lang="en-US" sz="2879" b="1">
                  <a:solidFill>
                    <a:srgbClr val="352683"/>
                  </a:solidFill>
                  <a:latin typeface="Barlow Bold"/>
                  <a:ea typeface="Barlow Bold"/>
                  <a:cs typeface="Barlow Bold"/>
                  <a:sym typeface="Barlow Bold"/>
                </a:rPr>
                <a:t>Dra. Rosamaria Vieira Mascarenhas</a:t>
              </a:r>
            </a:p>
          </p:txBody>
        </p:sp>
      </p:grpSp>
      <p:grpSp>
        <p:nvGrpSpPr>
          <p:cNvPr id="7" name="Group 7"/>
          <p:cNvGrpSpPr/>
          <p:nvPr/>
        </p:nvGrpSpPr>
        <p:grpSpPr>
          <a:xfrm>
            <a:off x="2317847" y="5378676"/>
            <a:ext cx="7034191" cy="382630"/>
            <a:chOff x="0" y="0"/>
            <a:chExt cx="9378921" cy="510173"/>
          </a:xfrm>
        </p:grpSpPr>
        <p:sp>
          <p:nvSpPr>
            <p:cNvPr id="8" name="Freeform 8"/>
            <p:cNvSpPr/>
            <p:nvPr/>
          </p:nvSpPr>
          <p:spPr>
            <a:xfrm>
              <a:off x="0" y="62173"/>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9" name="TextBox 9"/>
            <p:cNvSpPr txBox="1"/>
            <p:nvPr/>
          </p:nvSpPr>
          <p:spPr>
            <a:xfrm>
              <a:off x="622510"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Hospital das Clínicas | UNICAMP</a:t>
              </a:r>
            </a:p>
          </p:txBody>
        </p:sp>
      </p:grpSp>
      <p:grpSp>
        <p:nvGrpSpPr>
          <p:cNvPr id="10" name="Group 10"/>
          <p:cNvGrpSpPr/>
          <p:nvPr/>
        </p:nvGrpSpPr>
        <p:grpSpPr>
          <a:xfrm>
            <a:off x="2317847" y="6002367"/>
            <a:ext cx="7034191" cy="382630"/>
            <a:chOff x="0" y="0"/>
            <a:chExt cx="9378921" cy="510173"/>
          </a:xfrm>
        </p:grpSpPr>
        <p:sp>
          <p:nvSpPr>
            <p:cNvPr id="11" name="Freeform 11"/>
            <p:cNvSpPr/>
            <p:nvPr/>
          </p:nvSpPr>
          <p:spPr>
            <a:xfrm>
              <a:off x="0" y="110151"/>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2" name="TextBox 12"/>
            <p:cNvSpPr txBox="1"/>
            <p:nvPr/>
          </p:nvSpPr>
          <p:spPr>
            <a:xfrm>
              <a:off x="622510"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(19) 3521 - 9990</a:t>
              </a:r>
            </a:p>
          </p:txBody>
        </p:sp>
      </p:grpSp>
      <p:grpSp>
        <p:nvGrpSpPr>
          <p:cNvPr id="13" name="Group 13"/>
          <p:cNvGrpSpPr/>
          <p:nvPr/>
        </p:nvGrpSpPr>
        <p:grpSpPr>
          <a:xfrm>
            <a:off x="2317847" y="6626057"/>
            <a:ext cx="7026086" cy="382630"/>
            <a:chOff x="0" y="0"/>
            <a:chExt cx="9368115" cy="510173"/>
          </a:xfrm>
        </p:grpSpPr>
        <p:sp>
          <p:nvSpPr>
            <p:cNvPr id="14" name="Freeform 14"/>
            <p:cNvSpPr/>
            <p:nvPr/>
          </p:nvSpPr>
          <p:spPr>
            <a:xfrm>
              <a:off x="0" y="102036"/>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5" name="TextBox 15"/>
            <p:cNvSpPr txBox="1"/>
            <p:nvPr/>
          </p:nvSpPr>
          <p:spPr>
            <a:xfrm>
              <a:off x="611704"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rosamariavm@unicamp.br</a:t>
              </a:r>
            </a:p>
          </p:txBody>
        </p:sp>
      </p:grpSp>
      <p:sp>
        <p:nvSpPr>
          <p:cNvPr id="16" name="TextBox 16"/>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4A3A99"/>
                </a:solidFill>
                <a:latin typeface="Barlow Bold"/>
                <a:ea typeface="Barlow Bold"/>
                <a:cs typeface="Barlow Bold"/>
                <a:sym typeface="Barlow Bold"/>
              </a:rPr>
              <a:t>OBRIGADA!</a:t>
            </a:r>
          </a:p>
        </p:txBody>
      </p:sp>
      <p:grpSp>
        <p:nvGrpSpPr>
          <p:cNvPr id="17" name="Group 17"/>
          <p:cNvGrpSpPr/>
          <p:nvPr/>
        </p:nvGrpSpPr>
        <p:grpSpPr>
          <a:xfrm>
            <a:off x="2317847" y="7246812"/>
            <a:ext cx="7026086" cy="382630"/>
            <a:chOff x="0" y="0"/>
            <a:chExt cx="9368115" cy="510173"/>
          </a:xfrm>
        </p:grpSpPr>
        <p:sp>
          <p:nvSpPr>
            <p:cNvPr id="18" name="TextBox 18"/>
            <p:cNvSpPr txBox="1"/>
            <p:nvPr/>
          </p:nvSpPr>
          <p:spPr>
            <a:xfrm>
              <a:off x="611704"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clinicarosamascarenhas.com.br</a:t>
              </a:r>
            </a:p>
          </p:txBody>
        </p:sp>
        <p:sp>
          <p:nvSpPr>
            <p:cNvPr id="19" name="Freeform 19"/>
            <p:cNvSpPr/>
            <p:nvPr/>
          </p:nvSpPr>
          <p:spPr>
            <a:xfrm>
              <a:off x="0" y="102036"/>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20" name="AutoShape 20"/>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21" name="TextBox 21"/>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22" name="TextBox 22"/>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23" name="Group 23"/>
          <p:cNvGrpSpPr/>
          <p:nvPr/>
        </p:nvGrpSpPr>
        <p:grpSpPr>
          <a:xfrm>
            <a:off x="333415" y="9925467"/>
            <a:ext cx="1378357" cy="205762"/>
            <a:chOff x="0" y="0"/>
            <a:chExt cx="1837809" cy="274349"/>
          </a:xfrm>
        </p:grpSpPr>
        <p:sp>
          <p:nvSpPr>
            <p:cNvPr id="24" name="Freeform 24"/>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5" name="Freeform 25"/>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6" name="Freeform 26"/>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7" name="Freeform 27"/>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8" name="Freeform 28"/>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9" name="Freeform 29"/>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5" name="Freeform 3">
            <a:extLst>
              <a:ext uri="{FF2B5EF4-FFF2-40B4-BE49-F238E27FC236}">
                <a16:creationId xmlns:a16="http://schemas.microsoft.com/office/drawing/2014/main" id="{0BE56AA6-4254-7F6B-BBC8-B63CC27E03CD}"/>
              </a:ext>
            </a:extLst>
          </p:cNvPr>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Freeform 4"/>
          <p:cNvSpPr/>
          <p:nvPr/>
        </p:nvSpPr>
        <p:spPr>
          <a:xfrm>
            <a:off x="2317847" y="4792548"/>
            <a:ext cx="289370" cy="289370"/>
          </a:xfrm>
          <a:custGeom>
            <a:avLst/>
            <a:gdLst/>
            <a:ahLst/>
            <a:cxnLst/>
            <a:rect l="l" t="t" r="r" b="b"/>
            <a:pathLst>
              <a:path w="289370" h="289370">
                <a:moveTo>
                  <a:pt x="0" y="0"/>
                </a:moveTo>
                <a:lnTo>
                  <a:pt x="289371" y="0"/>
                </a:lnTo>
                <a:lnTo>
                  <a:pt x="289371" y="289371"/>
                </a:lnTo>
                <a:lnTo>
                  <a:pt x="0" y="289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TextBox 5"/>
          <p:cNvSpPr txBox="1"/>
          <p:nvPr/>
        </p:nvSpPr>
        <p:spPr>
          <a:xfrm>
            <a:off x="2784730" y="4667879"/>
            <a:ext cx="6567308" cy="498395"/>
          </a:xfrm>
          <a:prstGeom prst="rect">
            <a:avLst/>
          </a:prstGeom>
        </p:spPr>
        <p:txBody>
          <a:bodyPr lIns="0" tIns="0" rIns="0" bIns="0" rtlCol="0" anchor="t">
            <a:spAutoFit/>
          </a:bodyPr>
          <a:lstStyle/>
          <a:p>
            <a:pPr algn="l">
              <a:lnSpc>
                <a:spcPts val="4031"/>
              </a:lnSpc>
            </a:pPr>
            <a:r>
              <a:rPr lang="en-US" sz="2879" b="1" dirty="0">
                <a:solidFill>
                  <a:srgbClr val="7548AD"/>
                </a:solidFill>
                <a:latin typeface="Barlow Bold"/>
                <a:ea typeface="Barlow Bold"/>
                <a:cs typeface="Barlow Bold"/>
                <a:sym typeface="Barlow Bold"/>
              </a:rPr>
              <a:t>Dra. Rosamaria Vieira Mascarenhas</a:t>
            </a:r>
          </a:p>
        </p:txBody>
      </p:sp>
      <p:sp>
        <p:nvSpPr>
          <p:cNvPr id="6" name="Freeform 6"/>
          <p:cNvSpPr/>
          <p:nvPr/>
        </p:nvSpPr>
        <p:spPr>
          <a:xfrm>
            <a:off x="2317847" y="5425306"/>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7" name="TextBox 7"/>
          <p:cNvSpPr txBox="1"/>
          <p:nvPr/>
        </p:nvSpPr>
        <p:spPr>
          <a:xfrm>
            <a:off x="2784730" y="5359709"/>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Hospital das Clínicas | UNICAMP</a:t>
            </a:r>
          </a:p>
        </p:txBody>
      </p:sp>
      <p:sp>
        <p:nvSpPr>
          <p:cNvPr id="8" name="Freeform 8"/>
          <p:cNvSpPr/>
          <p:nvPr/>
        </p:nvSpPr>
        <p:spPr>
          <a:xfrm>
            <a:off x="2317847" y="6084980"/>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9" name="TextBox 9"/>
          <p:cNvSpPr txBox="1"/>
          <p:nvPr/>
        </p:nvSpPr>
        <p:spPr>
          <a:xfrm>
            <a:off x="2784730" y="5983400"/>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(19) 3521 - 9990</a:t>
            </a:r>
          </a:p>
        </p:txBody>
      </p:sp>
      <p:sp>
        <p:nvSpPr>
          <p:cNvPr id="10" name="Freeform 10"/>
          <p:cNvSpPr/>
          <p:nvPr/>
        </p:nvSpPr>
        <p:spPr>
          <a:xfrm>
            <a:off x="2317847" y="6702584"/>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1" name="TextBox 11"/>
          <p:cNvSpPr txBox="1"/>
          <p:nvPr/>
        </p:nvSpPr>
        <p:spPr>
          <a:xfrm>
            <a:off x="2776625" y="6607090"/>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rosamariavm@unicamp.br</a:t>
            </a:r>
          </a:p>
        </p:txBody>
      </p:sp>
      <p:sp>
        <p:nvSpPr>
          <p:cNvPr id="12" name="TextBox 12"/>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7548AD"/>
                </a:solidFill>
                <a:latin typeface="Barlow Bold"/>
                <a:ea typeface="Barlow Bold"/>
                <a:cs typeface="Barlow Bold"/>
                <a:sym typeface="Barlow Bold"/>
              </a:rPr>
              <a:t>OBRIGADA!</a:t>
            </a:r>
          </a:p>
        </p:txBody>
      </p:sp>
      <p:sp>
        <p:nvSpPr>
          <p:cNvPr id="13" name="TextBox 13"/>
          <p:cNvSpPr txBox="1"/>
          <p:nvPr/>
        </p:nvSpPr>
        <p:spPr>
          <a:xfrm>
            <a:off x="2776625" y="7227845"/>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clinicarosamascarenhas.com.br</a:t>
            </a:r>
          </a:p>
        </p:txBody>
      </p:sp>
      <p:sp>
        <p:nvSpPr>
          <p:cNvPr id="14" name="Freeform 14"/>
          <p:cNvSpPr/>
          <p:nvPr/>
        </p:nvSpPr>
        <p:spPr>
          <a:xfrm>
            <a:off x="2317847" y="7323339"/>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5" name="AutoShape 15"/>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16" name="TextBox 16"/>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4" name="Freeform 24"/>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5" name="Freeform 3">
            <a:extLst>
              <a:ext uri="{FF2B5EF4-FFF2-40B4-BE49-F238E27FC236}">
                <a16:creationId xmlns:a16="http://schemas.microsoft.com/office/drawing/2014/main" id="{88AAC53D-0657-1B3C-C408-7EB72B507616}"/>
              </a:ext>
            </a:extLst>
          </p:cNvPr>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Freeform 4"/>
          <p:cNvSpPr/>
          <p:nvPr/>
        </p:nvSpPr>
        <p:spPr>
          <a:xfrm>
            <a:off x="2317847" y="4792548"/>
            <a:ext cx="289370" cy="289370"/>
          </a:xfrm>
          <a:custGeom>
            <a:avLst/>
            <a:gdLst/>
            <a:ahLst/>
            <a:cxnLst/>
            <a:rect l="l" t="t" r="r" b="b"/>
            <a:pathLst>
              <a:path w="289370" h="289370">
                <a:moveTo>
                  <a:pt x="0" y="0"/>
                </a:moveTo>
                <a:lnTo>
                  <a:pt x="289371" y="0"/>
                </a:lnTo>
                <a:lnTo>
                  <a:pt x="289371" y="289371"/>
                </a:lnTo>
                <a:lnTo>
                  <a:pt x="0" y="289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TextBox 5"/>
          <p:cNvSpPr txBox="1"/>
          <p:nvPr/>
        </p:nvSpPr>
        <p:spPr>
          <a:xfrm>
            <a:off x="2784730" y="4667879"/>
            <a:ext cx="6567308" cy="498395"/>
          </a:xfrm>
          <a:prstGeom prst="rect">
            <a:avLst/>
          </a:prstGeom>
        </p:spPr>
        <p:txBody>
          <a:bodyPr lIns="0" tIns="0" rIns="0" bIns="0" rtlCol="0" anchor="t">
            <a:spAutoFit/>
          </a:bodyPr>
          <a:lstStyle/>
          <a:p>
            <a:pPr algn="l">
              <a:lnSpc>
                <a:spcPts val="4031"/>
              </a:lnSpc>
            </a:pPr>
            <a:r>
              <a:rPr lang="en-US" sz="2879" b="1" dirty="0">
                <a:solidFill>
                  <a:srgbClr val="466397"/>
                </a:solidFill>
                <a:latin typeface="Barlow Bold"/>
                <a:ea typeface="Barlow Bold"/>
                <a:cs typeface="Barlow Bold"/>
                <a:sym typeface="Barlow Bold"/>
              </a:rPr>
              <a:t>Dra. Rosamaria Vieira Mascarenhas</a:t>
            </a:r>
          </a:p>
        </p:txBody>
      </p:sp>
      <p:sp>
        <p:nvSpPr>
          <p:cNvPr id="6" name="Freeform 6"/>
          <p:cNvSpPr/>
          <p:nvPr/>
        </p:nvSpPr>
        <p:spPr>
          <a:xfrm>
            <a:off x="2317847" y="5425306"/>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7" name="TextBox 7"/>
          <p:cNvSpPr txBox="1"/>
          <p:nvPr/>
        </p:nvSpPr>
        <p:spPr>
          <a:xfrm>
            <a:off x="2784730" y="5359709"/>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Hospital das Clínicas | UNICAMP</a:t>
            </a:r>
          </a:p>
        </p:txBody>
      </p:sp>
      <p:sp>
        <p:nvSpPr>
          <p:cNvPr id="8" name="Freeform 8"/>
          <p:cNvSpPr/>
          <p:nvPr/>
        </p:nvSpPr>
        <p:spPr>
          <a:xfrm>
            <a:off x="2317847" y="6084980"/>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9" name="TextBox 9"/>
          <p:cNvSpPr txBox="1"/>
          <p:nvPr/>
        </p:nvSpPr>
        <p:spPr>
          <a:xfrm>
            <a:off x="2784730" y="5983400"/>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(19) 3521 - 9990</a:t>
            </a:r>
          </a:p>
        </p:txBody>
      </p:sp>
      <p:sp>
        <p:nvSpPr>
          <p:cNvPr id="10" name="Freeform 10"/>
          <p:cNvSpPr/>
          <p:nvPr/>
        </p:nvSpPr>
        <p:spPr>
          <a:xfrm>
            <a:off x="2317847" y="6702584"/>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1" name="TextBox 11"/>
          <p:cNvSpPr txBox="1"/>
          <p:nvPr/>
        </p:nvSpPr>
        <p:spPr>
          <a:xfrm>
            <a:off x="2776625" y="6607090"/>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rosamariavm@unicamp.br</a:t>
            </a:r>
          </a:p>
        </p:txBody>
      </p:sp>
      <p:sp>
        <p:nvSpPr>
          <p:cNvPr id="12" name="TextBox 12"/>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466397"/>
                </a:solidFill>
                <a:latin typeface="Barlow Bold"/>
                <a:ea typeface="Barlow Bold"/>
                <a:cs typeface="Barlow Bold"/>
                <a:sym typeface="Barlow Bold"/>
              </a:rPr>
              <a:t>OBRIGADA!</a:t>
            </a:r>
          </a:p>
        </p:txBody>
      </p:sp>
      <p:sp>
        <p:nvSpPr>
          <p:cNvPr id="13" name="TextBox 13"/>
          <p:cNvSpPr txBox="1"/>
          <p:nvPr/>
        </p:nvSpPr>
        <p:spPr>
          <a:xfrm>
            <a:off x="2776625" y="7227845"/>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clinicarosamascarenhas.com.br</a:t>
            </a:r>
          </a:p>
        </p:txBody>
      </p:sp>
      <p:sp>
        <p:nvSpPr>
          <p:cNvPr id="14" name="Freeform 14"/>
          <p:cNvSpPr/>
          <p:nvPr/>
        </p:nvSpPr>
        <p:spPr>
          <a:xfrm>
            <a:off x="2317847" y="7323339"/>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5" name="AutoShape 15"/>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16" name="TextBox 16"/>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4" name="Freeform 24"/>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5" name="Freeform 3">
            <a:extLst>
              <a:ext uri="{FF2B5EF4-FFF2-40B4-BE49-F238E27FC236}">
                <a16:creationId xmlns:a16="http://schemas.microsoft.com/office/drawing/2014/main" id="{B0AC34BC-4726-74CC-231A-8096B869AD67}"/>
              </a:ext>
            </a:extLst>
          </p:cNvPr>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Freeform 4"/>
          <p:cNvSpPr/>
          <p:nvPr/>
        </p:nvSpPr>
        <p:spPr>
          <a:xfrm>
            <a:off x="2317847" y="4792548"/>
            <a:ext cx="289370" cy="289370"/>
          </a:xfrm>
          <a:custGeom>
            <a:avLst/>
            <a:gdLst/>
            <a:ahLst/>
            <a:cxnLst/>
            <a:rect l="l" t="t" r="r" b="b"/>
            <a:pathLst>
              <a:path w="289370" h="289370">
                <a:moveTo>
                  <a:pt x="0" y="0"/>
                </a:moveTo>
                <a:lnTo>
                  <a:pt x="289371" y="0"/>
                </a:lnTo>
                <a:lnTo>
                  <a:pt x="289371" y="289371"/>
                </a:lnTo>
                <a:lnTo>
                  <a:pt x="0" y="289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TextBox 5"/>
          <p:cNvSpPr txBox="1"/>
          <p:nvPr/>
        </p:nvSpPr>
        <p:spPr>
          <a:xfrm>
            <a:off x="2784730" y="4667879"/>
            <a:ext cx="6567308" cy="498395"/>
          </a:xfrm>
          <a:prstGeom prst="rect">
            <a:avLst/>
          </a:prstGeom>
        </p:spPr>
        <p:txBody>
          <a:bodyPr lIns="0" tIns="0" rIns="0" bIns="0" rtlCol="0" anchor="t">
            <a:spAutoFit/>
          </a:bodyPr>
          <a:lstStyle/>
          <a:p>
            <a:pPr algn="l">
              <a:lnSpc>
                <a:spcPts val="4031"/>
              </a:lnSpc>
            </a:pPr>
            <a:r>
              <a:rPr lang="en-US" sz="2879" b="1" dirty="0">
                <a:solidFill>
                  <a:srgbClr val="2F334E"/>
                </a:solidFill>
                <a:latin typeface="Barlow Bold"/>
                <a:ea typeface="Barlow Bold"/>
                <a:cs typeface="Barlow Bold"/>
                <a:sym typeface="Barlow Bold"/>
              </a:rPr>
              <a:t>Dra. Rosamaria Vieira Mascarenhas</a:t>
            </a:r>
          </a:p>
        </p:txBody>
      </p:sp>
      <p:sp>
        <p:nvSpPr>
          <p:cNvPr id="6" name="Freeform 6"/>
          <p:cNvSpPr/>
          <p:nvPr/>
        </p:nvSpPr>
        <p:spPr>
          <a:xfrm>
            <a:off x="2317847" y="5425306"/>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7" name="TextBox 7"/>
          <p:cNvSpPr txBox="1"/>
          <p:nvPr/>
        </p:nvSpPr>
        <p:spPr>
          <a:xfrm>
            <a:off x="2784730" y="5359709"/>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Hospital das Clínicas | UNICAMP</a:t>
            </a:r>
          </a:p>
        </p:txBody>
      </p:sp>
      <p:sp>
        <p:nvSpPr>
          <p:cNvPr id="8" name="Freeform 8"/>
          <p:cNvSpPr/>
          <p:nvPr/>
        </p:nvSpPr>
        <p:spPr>
          <a:xfrm>
            <a:off x="2317847" y="6084980"/>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9" name="TextBox 9"/>
          <p:cNvSpPr txBox="1"/>
          <p:nvPr/>
        </p:nvSpPr>
        <p:spPr>
          <a:xfrm>
            <a:off x="2784730" y="5983400"/>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(19) 3521 - 9990</a:t>
            </a:r>
          </a:p>
        </p:txBody>
      </p:sp>
      <p:sp>
        <p:nvSpPr>
          <p:cNvPr id="10" name="Freeform 10"/>
          <p:cNvSpPr/>
          <p:nvPr/>
        </p:nvSpPr>
        <p:spPr>
          <a:xfrm>
            <a:off x="2317847" y="6702584"/>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1" name="TextBox 11"/>
          <p:cNvSpPr txBox="1"/>
          <p:nvPr/>
        </p:nvSpPr>
        <p:spPr>
          <a:xfrm>
            <a:off x="2776625" y="6607090"/>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rosamariavm@unicamp.br</a:t>
            </a:r>
          </a:p>
        </p:txBody>
      </p:sp>
      <p:sp>
        <p:nvSpPr>
          <p:cNvPr id="12" name="TextBox 12"/>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2F334E"/>
                </a:solidFill>
                <a:latin typeface="Barlow Bold"/>
                <a:ea typeface="Barlow Bold"/>
                <a:cs typeface="Barlow Bold"/>
                <a:sym typeface="Barlow Bold"/>
              </a:rPr>
              <a:t>OBRIGADA!</a:t>
            </a:r>
          </a:p>
        </p:txBody>
      </p:sp>
      <p:sp>
        <p:nvSpPr>
          <p:cNvPr id="13" name="TextBox 13"/>
          <p:cNvSpPr txBox="1"/>
          <p:nvPr/>
        </p:nvSpPr>
        <p:spPr>
          <a:xfrm>
            <a:off x="2776625" y="7227845"/>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clinicarosamascarenhas.com.br</a:t>
            </a:r>
          </a:p>
        </p:txBody>
      </p:sp>
      <p:sp>
        <p:nvSpPr>
          <p:cNvPr id="14" name="Freeform 14"/>
          <p:cNvSpPr/>
          <p:nvPr/>
        </p:nvSpPr>
        <p:spPr>
          <a:xfrm>
            <a:off x="2317847" y="7323339"/>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5" name="AutoShape 15"/>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16" name="TextBox 16"/>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4" name="Freeform 24"/>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p:nvPr/>
        </p:nvSpPr>
        <p:spPr>
          <a:xfrm>
            <a:off x="11201084" y="2191450"/>
            <a:ext cx="4155810" cy="4155810"/>
          </a:xfrm>
          <a:custGeom>
            <a:avLst/>
            <a:gdLst/>
            <a:ahLst/>
            <a:cxnLst/>
            <a:rect l="l" t="t" r="r" b="b"/>
            <a:pathLst>
              <a:path w="4155810" h="4155810">
                <a:moveTo>
                  <a:pt x="0" y="0"/>
                </a:moveTo>
                <a:lnTo>
                  <a:pt x="4155810" y="0"/>
                </a:lnTo>
                <a:lnTo>
                  <a:pt x="4155810" y="4155810"/>
                </a:lnTo>
                <a:lnTo>
                  <a:pt x="0" y="4155810"/>
                </a:lnTo>
                <a:lnTo>
                  <a:pt x="0" y="0"/>
                </a:lnTo>
                <a:close/>
              </a:path>
            </a:pathLst>
          </a:custGeom>
          <a:blipFill>
            <a:blip r:embed="rId2">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grpSp>
        <p:nvGrpSpPr>
          <p:cNvPr id="12" name="Group 12"/>
          <p:cNvGrpSpPr/>
          <p:nvPr/>
        </p:nvGrpSpPr>
        <p:grpSpPr>
          <a:xfrm rot="61852">
            <a:off x="11125432" y="2280748"/>
            <a:ext cx="4307114" cy="430711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047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sp>
          <p:nvSpPr>
            <p:cNvPr id="14" name="TextBox 14"/>
            <p:cNvSpPr txBox="1"/>
            <p:nvPr/>
          </p:nvSpPr>
          <p:spPr>
            <a:xfrm>
              <a:off x="76200" y="38100"/>
              <a:ext cx="660400" cy="698500"/>
            </a:xfrm>
            <a:prstGeom prst="rect">
              <a:avLst/>
            </a:prstGeom>
          </p:spPr>
          <p:txBody>
            <a:bodyPr lIns="23372" tIns="23372" rIns="23372" bIns="23372" rtlCol="0" anchor="ctr"/>
            <a:lstStyle/>
            <a:p>
              <a:pPr algn="ctr">
                <a:lnSpc>
                  <a:spcPts val="2038"/>
                </a:lnSpc>
              </a:pPr>
              <a:endParaRPr/>
            </a:p>
          </p:txBody>
        </p:sp>
      </p:grpSp>
      <p:pic>
        <p:nvPicPr>
          <p:cNvPr id="15"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101" y="4802808"/>
            <a:ext cx="6115128" cy="1555315"/>
          </a:xfrm>
          <a:prstGeom prst="rect">
            <a:avLst/>
          </a:prstGeom>
        </p:spPr>
      </p:pic>
      <p:sp>
        <p:nvSpPr>
          <p:cNvPr id="16" name="Freeform 16"/>
          <p:cNvSpPr/>
          <p:nvPr/>
        </p:nvSpPr>
        <p:spPr>
          <a:xfrm>
            <a:off x="1928997" y="1444410"/>
            <a:ext cx="5871025" cy="2859463"/>
          </a:xfrm>
          <a:custGeom>
            <a:avLst/>
            <a:gdLst/>
            <a:ahLst/>
            <a:cxnLst/>
            <a:rect l="l" t="t" r="r" b="b"/>
            <a:pathLst>
              <a:path w="5871025" h="2859463">
                <a:moveTo>
                  <a:pt x="0" y="0"/>
                </a:moveTo>
                <a:lnTo>
                  <a:pt x="5871024" y="0"/>
                </a:lnTo>
                <a:lnTo>
                  <a:pt x="5871024" y="2859463"/>
                </a:lnTo>
                <a:lnTo>
                  <a:pt x="0" y="2859463"/>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7099884" y="8871974"/>
            <a:ext cx="954766" cy="1037294"/>
          </a:xfrm>
          <a:custGeom>
            <a:avLst/>
            <a:gdLst/>
            <a:ahLst/>
            <a:cxnLst/>
            <a:rect l="l" t="t" r="r" b="b"/>
            <a:pathLst>
              <a:path w="954766" h="1037294">
                <a:moveTo>
                  <a:pt x="0" y="0"/>
                </a:moveTo>
                <a:lnTo>
                  <a:pt x="954766" y="0"/>
                </a:lnTo>
                <a:lnTo>
                  <a:pt x="954766" y="1037294"/>
                </a:lnTo>
                <a:lnTo>
                  <a:pt x="0" y="1037294"/>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a:off x="12282997" y="8871974"/>
            <a:ext cx="985085" cy="1037294"/>
          </a:xfrm>
          <a:custGeom>
            <a:avLst/>
            <a:gdLst/>
            <a:ahLst/>
            <a:cxnLst/>
            <a:rect l="l" t="t" r="r" b="b"/>
            <a:pathLst>
              <a:path w="985085" h="1037294">
                <a:moveTo>
                  <a:pt x="0" y="0"/>
                </a:moveTo>
                <a:lnTo>
                  <a:pt x="985085" y="0"/>
                </a:lnTo>
                <a:lnTo>
                  <a:pt x="985085" y="1037294"/>
                </a:lnTo>
                <a:lnTo>
                  <a:pt x="0" y="1037294"/>
                </a:lnTo>
                <a:lnTo>
                  <a:pt x="0" y="0"/>
                </a:lnTo>
                <a:close/>
              </a:path>
            </a:pathLst>
          </a:custGeom>
          <a:blipFill>
            <a:blip r:embed="rId6"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a:off x="9132064" y="9100270"/>
            <a:ext cx="2073520" cy="580701"/>
          </a:xfrm>
          <a:custGeom>
            <a:avLst/>
            <a:gdLst/>
            <a:ahLst/>
            <a:cxnLst/>
            <a:rect l="l" t="t" r="r" b="b"/>
            <a:pathLst>
              <a:path w="2073520" h="580701">
                <a:moveTo>
                  <a:pt x="0" y="0"/>
                </a:moveTo>
                <a:lnTo>
                  <a:pt x="2073520" y="0"/>
                </a:lnTo>
                <a:lnTo>
                  <a:pt x="2073520" y="580701"/>
                </a:lnTo>
                <a:lnTo>
                  <a:pt x="0" y="580701"/>
                </a:lnTo>
                <a:lnTo>
                  <a:pt x="0" y="0"/>
                </a:lnTo>
                <a:close/>
              </a:path>
            </a:pathLst>
          </a:custGeom>
          <a:blipFill>
            <a:blip r:embed="rId7">
              <a:extLst>
                <a:ext uri="{28A0092B-C50C-407E-A947-70E740481C1C}">
                  <a14:useLocalDpi xmlns:a14="http://schemas.microsoft.com/office/drawing/2010/main" val="0"/>
                </a:ext>
              </a:extLst>
            </a:blip>
            <a:stretch>
              <a:fillRect/>
            </a:stretch>
          </a:blipFill>
        </p:spPr>
        <p:txBody>
          <a:bodyPr/>
          <a:lstStyle/>
          <a:p>
            <a:endParaRPr lang="pt-BR"/>
          </a:p>
        </p:txBody>
      </p:sp>
      <p:sp>
        <p:nvSpPr>
          <p:cNvPr id="20" name="Freeform 20"/>
          <p:cNvSpPr/>
          <p:nvPr/>
        </p:nvSpPr>
        <p:spPr>
          <a:xfrm>
            <a:off x="5019918" y="8871974"/>
            <a:ext cx="1002552" cy="1037294"/>
          </a:xfrm>
          <a:custGeom>
            <a:avLst/>
            <a:gdLst/>
            <a:ahLst/>
            <a:cxnLst/>
            <a:rect l="l" t="t" r="r" b="b"/>
            <a:pathLst>
              <a:path w="1002552" h="1037294">
                <a:moveTo>
                  <a:pt x="0" y="0"/>
                </a:moveTo>
                <a:lnTo>
                  <a:pt x="1002552" y="0"/>
                </a:lnTo>
                <a:lnTo>
                  <a:pt x="1002552" y="1037294"/>
                </a:lnTo>
                <a:lnTo>
                  <a:pt x="0" y="1037294"/>
                </a:lnTo>
                <a:lnTo>
                  <a:pt x="0" y="0"/>
                </a:lnTo>
                <a:close/>
              </a:path>
            </a:pathLst>
          </a:custGeom>
          <a:blipFill>
            <a:blip r:embed="rId8">
              <a:extLst>
                <a:ext uri="{28A0092B-C50C-407E-A947-70E740481C1C}">
                  <a14:useLocalDpi xmlns:a14="http://schemas.microsoft.com/office/drawing/2010/main" val="0"/>
                </a:ext>
              </a:extLst>
            </a:blip>
            <a:stretch>
              <a:fillRect/>
            </a:stretch>
          </a:blipFill>
        </p:spPr>
        <p:txBody>
          <a:bodyPr/>
          <a:lstStyle/>
          <a:p>
            <a:endParaRPr lang="pt-BR"/>
          </a:p>
        </p:txBody>
      </p:sp>
      <p:sp>
        <p:nvSpPr>
          <p:cNvPr id="21" name="Freeform 21"/>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9"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22" name="TextBox 22"/>
          <p:cNvSpPr txBox="1"/>
          <p:nvPr/>
        </p:nvSpPr>
        <p:spPr>
          <a:xfrm>
            <a:off x="11065221" y="5395863"/>
            <a:ext cx="4383907" cy="461934"/>
          </a:xfrm>
          <a:prstGeom prst="rect">
            <a:avLst/>
          </a:prstGeom>
        </p:spPr>
        <p:txBody>
          <a:bodyPr lIns="0" tIns="0" rIns="0" bIns="0" rtlCol="0" anchor="t">
            <a:spAutoFit/>
          </a:bodyPr>
          <a:lstStyle/>
          <a:p>
            <a:pPr algn="ctr">
              <a:lnSpc>
                <a:spcPts val="3740"/>
              </a:lnSpc>
            </a:pPr>
            <a:r>
              <a:rPr lang="en-US" sz="2671" spc="-133">
                <a:solidFill>
                  <a:srgbClr val="2F334E"/>
                </a:solidFill>
                <a:latin typeface="Barlow"/>
                <a:ea typeface="Barlow"/>
                <a:cs typeface="Barlow"/>
                <a:sym typeface="Barlow"/>
              </a:rPr>
              <a:t>cancerthera.org.br</a:t>
            </a:r>
          </a:p>
        </p:txBody>
      </p:sp>
      <p:sp>
        <p:nvSpPr>
          <p:cNvPr id="23" name="TextBox 23"/>
          <p:cNvSpPr txBox="1"/>
          <p:nvPr/>
        </p:nvSpPr>
        <p:spPr>
          <a:xfrm>
            <a:off x="1991293" y="4608879"/>
            <a:ext cx="2148906"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Centro de</a:t>
            </a:r>
          </a:p>
        </p:txBody>
      </p:sp>
      <p:sp>
        <p:nvSpPr>
          <p:cNvPr id="24" name="TextBox 24"/>
          <p:cNvSpPr txBox="1"/>
          <p:nvPr/>
        </p:nvSpPr>
        <p:spPr>
          <a:xfrm>
            <a:off x="2288499" y="5693084"/>
            <a:ext cx="2572977"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 em câncer </a:t>
            </a:r>
          </a:p>
        </p:txBody>
      </p:sp>
      <p:pic>
        <p:nvPicPr>
          <p:cNvPr id="26" name="Picture 25" descr="A black background with text on it&#10;&#10;AI-generated content may be incorrect.">
            <a:extLst>
              <a:ext uri="{FF2B5EF4-FFF2-40B4-BE49-F238E27FC236}">
                <a16:creationId xmlns:a16="http://schemas.microsoft.com/office/drawing/2014/main" id="{A21EA6D7-D121-4B99-E63B-5ECEBCA6224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2286000" y="6378842"/>
            <a:ext cx="5257800" cy="123679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2BEB357-5774-1E89-F6D7-7AC3B225173E}"/>
              </a:ext>
            </a:extLst>
          </p:cNvPr>
          <p:cNvSpPr/>
          <p:nvPr/>
        </p:nvSpPr>
        <p:spPr>
          <a:xfrm>
            <a:off x="0" y="0"/>
            <a:ext cx="18288000" cy="10287000"/>
          </a:xfrm>
          <a:prstGeom prst="rect">
            <a:avLst/>
          </a:prstGeom>
          <a:solidFill>
            <a:srgbClr val="F2F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Freeform 2"/>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sp>
        <p:nvSpPr>
          <p:cNvPr id="3" name="AutoShape 3"/>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Freeform 4"/>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pt-BR"/>
          </a:p>
        </p:txBody>
      </p:sp>
      <p:sp>
        <p:nvSpPr>
          <p:cNvPr id="5" name="Freeform 5"/>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6" name="Freeform 6"/>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7" name="Freeform 7"/>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3">
                <a:extLst>
                  <a:ext uri="{96DAC541-7B7A-43D3-8B79-37D633B846F1}">
                    <asvg:svgBlip xmlns:asvg="http://schemas.microsoft.com/office/drawing/2016/SVG/main" r:embed="rId14"/>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grpSp>
      <p:sp>
        <p:nvSpPr>
          <p:cNvPr id="14" name="TextBox 14"/>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a:solidFill>
                  <a:srgbClr val="42325C"/>
                </a:solidFill>
                <a:latin typeface="Barlow"/>
                <a:ea typeface="Barlow"/>
                <a:cs typeface="Barlow"/>
                <a:sym typeface="Barlow"/>
              </a:rPr>
              <a:t>um CEPID</a:t>
            </a:r>
          </a:p>
        </p:txBody>
      </p:sp>
      <p:sp>
        <p:nvSpPr>
          <p:cNvPr id="15" name="TextBox 15"/>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a:solidFill>
                  <a:srgbClr val="2F334E"/>
                </a:solidFill>
                <a:latin typeface="Barlow Bold"/>
                <a:ea typeface="Barlow Bold"/>
                <a:cs typeface="Barlow Bold"/>
                <a:sym typeface="Barlow Bold"/>
              </a:rPr>
              <a:t>Integração Diagnóstica e Terapêutica: Resultados de Novo Estudo em Teranósticos</a:t>
            </a:r>
          </a:p>
        </p:txBody>
      </p:sp>
      <p:sp>
        <p:nvSpPr>
          <p:cNvPr id="16" name="TextBox 16"/>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2F334E"/>
                </a:solidFill>
                <a:latin typeface="Barlow Bold"/>
                <a:ea typeface="Barlow Bold"/>
                <a:cs typeface="Barlow Bold"/>
                <a:sym typeface="Barlow Bold"/>
              </a:rPr>
              <a:t>Dra. Rosamaria Vieira Mascarenhas</a:t>
            </a:r>
          </a:p>
        </p:txBody>
      </p:sp>
      <p:sp>
        <p:nvSpPr>
          <p:cNvPr id="17" name="TextBox 17"/>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2F334E"/>
                </a:solidFill>
                <a:latin typeface="Barlow"/>
                <a:ea typeface="Barlow"/>
                <a:cs typeface="Barlow"/>
                <a:sym typeface="Barlow"/>
              </a:rPr>
              <a:t>Hospital das Clínicas | UNICAMP</a:t>
            </a:r>
          </a:p>
        </p:txBody>
      </p:sp>
      <p:sp>
        <p:nvSpPr>
          <p:cNvPr id="18" name="TextBox 18"/>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Estamos nas redes sociais: </a:t>
            </a:r>
            <a:r>
              <a:rPr lang="en-US" sz="1111" b="1" spc="-24">
                <a:solidFill>
                  <a:srgbClr val="2F334E"/>
                </a:solidFill>
                <a:latin typeface="Barlow Bold"/>
                <a:ea typeface="Barlow Bold"/>
                <a:cs typeface="Barlow Bold"/>
                <a:sym typeface="Barlow Bold"/>
              </a:rPr>
              <a:t>@cepidcancerthera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
        <p:nvSpPr>
          <p:cNvPr id="4" name="AutoShape 4"/>
          <p:cNvSpPr/>
          <p:nvPr/>
        </p:nvSpPr>
        <p:spPr>
          <a:xfrm>
            <a:off x="-281758" y="9794869"/>
            <a:ext cx="15919997"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dirty="0">
                <a:solidFill>
                  <a:srgbClr val="4A3A99">
                    <a:alpha val="24706"/>
                  </a:srgbClr>
                </a:solidFill>
                <a:latin typeface="Barlow Bold"/>
                <a:ea typeface="Barlow Bold"/>
                <a:cs typeface="Barlow Bold"/>
                <a:sym typeface="Barlow Bold"/>
              </a:rPr>
              <a:t>INTRODUÇÃO</a:t>
            </a:r>
          </a:p>
        </p:txBody>
      </p:sp>
      <p:sp>
        <p:nvSpPr>
          <p:cNvPr id="6" name="TextBox 6"/>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4A3A99">
                    <a:alpha val="11765"/>
                  </a:srgbClr>
                </a:solidFill>
                <a:latin typeface="Barlow Heavy"/>
                <a:ea typeface="Barlow Heavy"/>
                <a:cs typeface="Barlow Heavy"/>
                <a:sym typeface="Barlow Heavy"/>
              </a:rPr>
              <a:t>01</a:t>
            </a:r>
          </a:p>
        </p:txBody>
      </p:sp>
      <p:sp>
        <p:nvSpPr>
          <p:cNvPr id="7" name="TextBox 7"/>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solidFill>
                  <a:srgbClr val="352683"/>
                </a:solidFill>
                <a:latin typeface="Barlow Semi-Bold"/>
                <a:ea typeface="Barlow Semi-Bold"/>
                <a:cs typeface="Barlow Semi-Bold"/>
                <a:sym typeface="Barlow Semi-Bold"/>
              </a:rPr>
              <a:t>Contribuição</a:t>
            </a:r>
            <a:r>
              <a:rPr lang="en-US" sz="2400" b="1" dirty="0">
                <a:solidFill>
                  <a:srgbClr val="352683"/>
                </a:solidFill>
                <a:latin typeface="Barlow Semi-Bold"/>
                <a:ea typeface="Barlow Semi-Bold"/>
                <a:cs typeface="Barlow Semi-Bold"/>
                <a:sym typeface="Barlow Semi-Bold"/>
              </a:rPr>
              <a:t> para </a:t>
            </a:r>
            <a:r>
              <a:rPr lang="en-US" sz="2400" b="1" dirty="0" err="1">
                <a:solidFill>
                  <a:srgbClr val="352683"/>
                </a:solidFill>
                <a:latin typeface="Barlow Semi-Bold"/>
                <a:ea typeface="Barlow Semi-Bold"/>
                <a:cs typeface="Barlow Semi-Bold"/>
                <a:sym typeface="Barlow Semi-Bold"/>
              </a:rPr>
              <a:t>tratamentos</a:t>
            </a:r>
            <a:r>
              <a:rPr lang="en-US" sz="2400" b="1" dirty="0">
                <a:solidFill>
                  <a:srgbClr val="352683"/>
                </a:solidFill>
                <a:latin typeface="Barlow Semi-Bold"/>
                <a:ea typeface="Barlow Semi-Bold"/>
                <a:cs typeface="Barlow Semi-Bold"/>
                <a:sym typeface="Barlow Semi-Bold"/>
              </a:rPr>
              <a:t> </a:t>
            </a:r>
            <a:r>
              <a:rPr lang="en-US" sz="2400" b="1" dirty="0" err="1">
                <a:solidFill>
                  <a:srgbClr val="352683"/>
                </a:solidFill>
                <a:latin typeface="Barlow Semi-Bold"/>
                <a:ea typeface="Barlow Semi-Bold"/>
                <a:cs typeface="Barlow Semi-Bold"/>
                <a:sym typeface="Barlow Semi-Bold"/>
              </a:rPr>
              <a:t>mais</a:t>
            </a:r>
            <a:r>
              <a:rPr lang="en-US" sz="2400" b="1" dirty="0">
                <a:solidFill>
                  <a:srgbClr val="352683"/>
                </a:solidFill>
                <a:latin typeface="Barlow Semi-Bold"/>
                <a:ea typeface="Barlow Semi-Bold"/>
                <a:cs typeface="Barlow Semi-Bold"/>
                <a:sym typeface="Barlow Semi-Bold"/>
              </a:rPr>
              <a:t> </a:t>
            </a:r>
            <a:r>
              <a:rPr lang="en-US" sz="2400" b="1" dirty="0" err="1">
                <a:solidFill>
                  <a:srgbClr val="352683"/>
                </a:solidFill>
                <a:latin typeface="Barlow Semi-Bold"/>
                <a:ea typeface="Barlow Semi-Bold"/>
                <a:cs typeface="Barlow Semi-Bold"/>
                <a:sym typeface="Barlow Semi-Bold"/>
              </a:rPr>
              <a:t>eficazes</a:t>
            </a:r>
            <a:r>
              <a:rPr lang="en-US" sz="2400" b="1" dirty="0">
                <a:solidFill>
                  <a:srgbClr val="352683"/>
                </a:solidFill>
                <a:latin typeface="Barlow Semi-Bold"/>
                <a:ea typeface="Barlow Semi-Bold"/>
                <a:cs typeface="Barlow Semi-Bold"/>
                <a:sym typeface="Barlow Semi-Bold"/>
              </a:rPr>
              <a:t> e </a:t>
            </a:r>
            <a:r>
              <a:rPr lang="en-US" sz="2400" b="1" dirty="0" err="1">
                <a:solidFill>
                  <a:srgbClr val="352683"/>
                </a:solidFill>
                <a:latin typeface="Barlow Semi-Bold"/>
                <a:ea typeface="Barlow Semi-Bold"/>
                <a:cs typeface="Barlow Semi-Bold"/>
                <a:sym typeface="Barlow Semi-Bold"/>
              </a:rPr>
              <a:t>menos</a:t>
            </a:r>
            <a:r>
              <a:rPr lang="en-US" sz="2400" b="1" dirty="0">
                <a:solidFill>
                  <a:srgbClr val="352683"/>
                </a:solidFill>
                <a:latin typeface="Barlow Semi-Bold"/>
                <a:ea typeface="Barlow Semi-Bold"/>
                <a:cs typeface="Barlow Semi-Bold"/>
                <a:sym typeface="Barlow Semi-Bold"/>
              </a:rPr>
              <a:t> </a:t>
            </a:r>
            <a:r>
              <a:rPr lang="en-US" sz="2400" b="1" dirty="0" err="1">
                <a:solidFill>
                  <a:srgbClr val="352683"/>
                </a:solidFill>
                <a:latin typeface="Barlow Semi-Bold"/>
                <a:ea typeface="Barlow Semi-Bold"/>
                <a:cs typeface="Barlow Semi-Bold"/>
                <a:sym typeface="Barlow Semi-Bold"/>
              </a:rPr>
              <a:t>invasivos</a:t>
            </a:r>
            <a:endParaRPr lang="en-US" sz="2400" b="1" dirty="0">
              <a:solidFill>
                <a:srgbClr val="352683"/>
              </a:solidFill>
              <a:latin typeface="Barlow Semi-Bold"/>
              <a:ea typeface="Barlow Semi-Bold"/>
              <a:cs typeface="Barlow Semi-Bold"/>
              <a:sym typeface="Barlow Semi-Bold"/>
            </a:endParaRPr>
          </a:p>
        </p:txBody>
      </p:sp>
      <p:sp>
        <p:nvSpPr>
          <p:cNvPr id="8" name="TextBox 8"/>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solidFill>
                  <a:srgbClr val="352683"/>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solidFill>
                <a:srgbClr val="352683"/>
              </a:solidFill>
              <a:latin typeface="Barlow"/>
              <a:ea typeface="Barlow"/>
              <a:cs typeface="Barlow"/>
              <a:sym typeface="Barlow"/>
            </a:endParaRPr>
          </a:p>
          <a:p>
            <a:pPr algn="l">
              <a:lnSpc>
                <a:spcPts val="2100"/>
              </a:lnSpc>
            </a:pPr>
            <a:r>
              <a:rPr lang="en-US" dirty="0">
                <a:solidFill>
                  <a:srgbClr val="352683"/>
                </a:solidFill>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solidFill>
                  <a:srgbClr val="352683"/>
                </a:solidFill>
                <a:latin typeface="Barlow"/>
                <a:ea typeface="Barlow"/>
                <a:cs typeface="Barlow"/>
                <a:sym typeface="Barlow"/>
              </a:rPr>
              <a:t>Nanobodies that antagonize these RTKs have been developed. </a:t>
            </a:r>
          </a:p>
          <a:p>
            <a:endParaRPr lang="en-US" sz="2000" dirty="0">
              <a:solidFill>
                <a:srgbClr val="352683"/>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352683"/>
                </a:solidFill>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solidFill>
                <a:srgbClr val="352683"/>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352683"/>
                </a:solidFill>
                <a:latin typeface="Barlow"/>
                <a:ea typeface="Barlow"/>
                <a:cs typeface="Barlow"/>
                <a:sym typeface="Barlow"/>
              </a:rPr>
              <a:t>In the context of EGFR targeting, a </a:t>
            </a:r>
            <a:r>
              <a:rPr lang="en-US" sz="2000" dirty="0" err="1">
                <a:solidFill>
                  <a:srgbClr val="352683"/>
                </a:solidFill>
                <a:latin typeface="Barlow"/>
                <a:ea typeface="Barlow"/>
                <a:cs typeface="Barlow"/>
                <a:sym typeface="Barlow"/>
              </a:rPr>
              <a:t>biparatopic</a:t>
            </a:r>
            <a:r>
              <a:rPr lang="en-US" sz="2000" dirty="0">
                <a:solidFill>
                  <a:srgbClr val="352683"/>
                </a:solidFill>
                <a:latin typeface="Barlow"/>
                <a:ea typeface="Barlow"/>
                <a:cs typeface="Barlow"/>
                <a:sym typeface="Barlow"/>
              </a:rPr>
              <a:t> anti-EGFR nanobody fused to an anti-albumin nanobody, referred to as CONAN-1 was developed</a:t>
            </a:r>
          </a:p>
        </p:txBody>
      </p:sp>
      <p:grpSp>
        <p:nvGrpSpPr>
          <p:cNvPr id="10" name="Group 10"/>
          <p:cNvGrpSpPr/>
          <p:nvPr/>
        </p:nvGrpSpPr>
        <p:grpSpPr>
          <a:xfrm>
            <a:off x="-482462" y="2674301"/>
            <a:ext cx="8654563" cy="754953"/>
            <a:chOff x="0" y="0"/>
            <a:chExt cx="1052920" cy="91848"/>
          </a:xfrm>
        </p:grpSpPr>
        <p:sp>
          <p:nvSpPr>
            <p:cNvPr id="11" name="Freeform 11"/>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4A3A99"/>
            </a:solidFill>
          </p:spPr>
          <p:txBody>
            <a:bodyPr/>
            <a:lstStyle/>
            <a:p>
              <a:endParaRPr lang="pt-BR"/>
            </a:p>
          </p:txBody>
        </p:sp>
        <p:sp>
          <p:nvSpPr>
            <p:cNvPr id="12" name="TextBox 12"/>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13" name="TextBox 13"/>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14" name="TextBox 1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5" name="TextBox 1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6" name="TextBox 1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7" name="Group 17"/>
          <p:cNvGrpSpPr/>
          <p:nvPr/>
        </p:nvGrpSpPr>
        <p:grpSpPr>
          <a:xfrm>
            <a:off x="333415" y="9925467"/>
            <a:ext cx="1378357" cy="205762"/>
            <a:chOff x="0" y="0"/>
            <a:chExt cx="1837809" cy="274349"/>
          </a:xfrm>
        </p:grpSpPr>
        <p:sp>
          <p:nvSpPr>
            <p:cNvPr id="18" name="Freeform 1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9" name="Freeform 1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0" name="Freeform 2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1" name="Freeform 2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2" name="Freeform 2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5E342-A483-06B8-5077-02273A9D1329}"/>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3888B850-7AEA-4A17-2AA1-CD9560578CB4}"/>
              </a:ext>
            </a:extLst>
          </p:cNvPr>
          <p:cNvSpPr/>
          <p:nvPr/>
        </p:nvSpPr>
        <p:spPr>
          <a:xfrm>
            <a:off x="-457200" y="2663872"/>
            <a:ext cx="8672047" cy="803228"/>
          </a:xfrm>
          <a:prstGeom prst="roundRect">
            <a:avLst/>
          </a:prstGeom>
          <a:solidFill>
            <a:srgbClr val="7548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TextBox 7">
            <a:extLst>
              <a:ext uri="{FF2B5EF4-FFF2-40B4-BE49-F238E27FC236}">
                <a16:creationId xmlns:a16="http://schemas.microsoft.com/office/drawing/2014/main" id="{6E5CECB0-6987-549E-A92D-AE57BF724A4E}"/>
              </a:ext>
            </a:extLst>
          </p:cNvPr>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solidFill>
                  <a:srgbClr val="7548AD"/>
                </a:solidFill>
                <a:latin typeface="Barlow Semi-Bold"/>
                <a:ea typeface="Barlow Semi-Bold"/>
                <a:cs typeface="Barlow Semi-Bold"/>
                <a:sym typeface="Barlow Semi-Bold"/>
              </a:rPr>
              <a:t>Contribuição</a:t>
            </a:r>
            <a:r>
              <a:rPr lang="en-US" sz="2400" b="1" dirty="0">
                <a:solidFill>
                  <a:srgbClr val="7548AD"/>
                </a:solidFill>
                <a:latin typeface="Barlow Semi-Bold"/>
                <a:ea typeface="Barlow Semi-Bold"/>
                <a:cs typeface="Barlow Semi-Bold"/>
                <a:sym typeface="Barlow Semi-Bold"/>
              </a:rPr>
              <a:t> para </a:t>
            </a:r>
            <a:r>
              <a:rPr lang="en-US" sz="2400" b="1" dirty="0" err="1">
                <a:solidFill>
                  <a:srgbClr val="7548AD"/>
                </a:solidFill>
                <a:latin typeface="Barlow Semi-Bold"/>
                <a:ea typeface="Barlow Semi-Bold"/>
                <a:cs typeface="Barlow Semi-Bold"/>
                <a:sym typeface="Barlow Semi-Bold"/>
              </a:rPr>
              <a:t>tratamentos</a:t>
            </a:r>
            <a:r>
              <a:rPr lang="en-US" sz="2400" b="1" dirty="0">
                <a:solidFill>
                  <a:srgbClr val="7548AD"/>
                </a:solidFill>
                <a:latin typeface="Barlow Semi-Bold"/>
                <a:ea typeface="Barlow Semi-Bold"/>
                <a:cs typeface="Barlow Semi-Bold"/>
                <a:sym typeface="Barlow Semi-Bold"/>
              </a:rPr>
              <a:t> </a:t>
            </a:r>
            <a:r>
              <a:rPr lang="en-US" sz="2400" b="1" dirty="0" err="1">
                <a:solidFill>
                  <a:srgbClr val="7548AD"/>
                </a:solidFill>
                <a:latin typeface="Barlow Semi-Bold"/>
                <a:ea typeface="Barlow Semi-Bold"/>
                <a:cs typeface="Barlow Semi-Bold"/>
                <a:sym typeface="Barlow Semi-Bold"/>
              </a:rPr>
              <a:t>mais</a:t>
            </a:r>
            <a:r>
              <a:rPr lang="en-US" sz="2400" b="1" dirty="0">
                <a:solidFill>
                  <a:srgbClr val="7548AD"/>
                </a:solidFill>
                <a:latin typeface="Barlow Semi-Bold"/>
                <a:ea typeface="Barlow Semi-Bold"/>
                <a:cs typeface="Barlow Semi-Bold"/>
                <a:sym typeface="Barlow Semi-Bold"/>
              </a:rPr>
              <a:t> </a:t>
            </a:r>
            <a:r>
              <a:rPr lang="en-US" sz="2400" b="1" dirty="0" err="1">
                <a:solidFill>
                  <a:srgbClr val="7548AD"/>
                </a:solidFill>
                <a:latin typeface="Barlow Semi-Bold"/>
                <a:ea typeface="Barlow Semi-Bold"/>
                <a:cs typeface="Barlow Semi-Bold"/>
                <a:sym typeface="Barlow Semi-Bold"/>
              </a:rPr>
              <a:t>eficazes</a:t>
            </a:r>
            <a:r>
              <a:rPr lang="en-US" sz="2400" b="1" dirty="0">
                <a:solidFill>
                  <a:srgbClr val="7548AD"/>
                </a:solidFill>
                <a:latin typeface="Barlow Semi-Bold"/>
                <a:ea typeface="Barlow Semi-Bold"/>
                <a:cs typeface="Barlow Semi-Bold"/>
                <a:sym typeface="Barlow Semi-Bold"/>
              </a:rPr>
              <a:t> e </a:t>
            </a:r>
            <a:r>
              <a:rPr lang="en-US" sz="2400" b="1" dirty="0" err="1">
                <a:solidFill>
                  <a:srgbClr val="7548AD"/>
                </a:solidFill>
                <a:latin typeface="Barlow Semi-Bold"/>
                <a:ea typeface="Barlow Semi-Bold"/>
                <a:cs typeface="Barlow Semi-Bold"/>
                <a:sym typeface="Barlow Semi-Bold"/>
              </a:rPr>
              <a:t>menos</a:t>
            </a:r>
            <a:r>
              <a:rPr lang="en-US" sz="2400" b="1" dirty="0">
                <a:solidFill>
                  <a:srgbClr val="7548AD"/>
                </a:solidFill>
                <a:latin typeface="Barlow Semi-Bold"/>
                <a:ea typeface="Barlow Semi-Bold"/>
                <a:cs typeface="Barlow Semi-Bold"/>
                <a:sym typeface="Barlow Semi-Bold"/>
              </a:rPr>
              <a:t> </a:t>
            </a:r>
            <a:r>
              <a:rPr lang="en-US" sz="2400" b="1" dirty="0" err="1">
                <a:solidFill>
                  <a:srgbClr val="7548AD"/>
                </a:solidFill>
                <a:latin typeface="Barlow Semi-Bold"/>
                <a:ea typeface="Barlow Semi-Bold"/>
                <a:cs typeface="Barlow Semi-Bold"/>
                <a:sym typeface="Barlow Semi-Bold"/>
              </a:rPr>
              <a:t>invasivos</a:t>
            </a:r>
            <a:endParaRPr lang="en-US" sz="2400" b="1" dirty="0">
              <a:solidFill>
                <a:srgbClr val="7548AD"/>
              </a:solidFill>
              <a:latin typeface="Barlow Semi-Bold"/>
              <a:ea typeface="Barlow Semi-Bold"/>
              <a:cs typeface="Barlow Semi-Bold"/>
              <a:sym typeface="Barlow Semi-Bold"/>
            </a:endParaRPr>
          </a:p>
        </p:txBody>
      </p:sp>
      <p:sp>
        <p:nvSpPr>
          <p:cNvPr id="8" name="TextBox 8">
            <a:extLst>
              <a:ext uri="{FF2B5EF4-FFF2-40B4-BE49-F238E27FC236}">
                <a16:creationId xmlns:a16="http://schemas.microsoft.com/office/drawing/2014/main" id="{DA97ABE2-168B-7DE2-E321-4736EB63B8E9}"/>
              </a:ext>
            </a:extLst>
          </p:cNvPr>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solidFill>
                  <a:srgbClr val="7548AD"/>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solidFill>
                <a:srgbClr val="7548AD"/>
              </a:solidFill>
              <a:latin typeface="Barlow"/>
              <a:ea typeface="Barlow"/>
              <a:cs typeface="Barlow"/>
              <a:sym typeface="Barlow"/>
            </a:endParaRPr>
          </a:p>
          <a:p>
            <a:pPr algn="l">
              <a:lnSpc>
                <a:spcPts val="2100"/>
              </a:lnSpc>
            </a:pPr>
            <a:r>
              <a:rPr lang="en-US" dirty="0">
                <a:solidFill>
                  <a:srgbClr val="7548AD"/>
                </a:solidFill>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a:extLst>
              <a:ext uri="{FF2B5EF4-FFF2-40B4-BE49-F238E27FC236}">
                <a16:creationId xmlns:a16="http://schemas.microsoft.com/office/drawing/2014/main" id="{A99870FE-D7A3-A621-42EA-C3A9D9AA51B2}"/>
              </a:ext>
            </a:extLst>
          </p:cNvPr>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solidFill>
                  <a:srgbClr val="7548AD"/>
                </a:solidFill>
                <a:latin typeface="Barlow"/>
                <a:ea typeface="Barlow"/>
                <a:cs typeface="Barlow"/>
                <a:sym typeface="Barlow"/>
              </a:rPr>
              <a:t>Nanobodies that antagonize these RTKs have been developed. </a:t>
            </a:r>
          </a:p>
          <a:p>
            <a:endParaRPr lang="en-US" sz="2000" dirty="0">
              <a:solidFill>
                <a:srgbClr val="7548AD"/>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7548AD"/>
                </a:solidFill>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solidFill>
                <a:srgbClr val="7548AD"/>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7548AD"/>
                </a:solidFill>
                <a:latin typeface="Barlow"/>
                <a:ea typeface="Barlow"/>
                <a:cs typeface="Barlow"/>
                <a:sym typeface="Barlow"/>
              </a:rPr>
              <a:t>In the context of EGFR targeting, a </a:t>
            </a:r>
            <a:r>
              <a:rPr lang="en-US" sz="2000" dirty="0" err="1">
                <a:solidFill>
                  <a:srgbClr val="7548AD"/>
                </a:solidFill>
                <a:latin typeface="Barlow"/>
                <a:ea typeface="Barlow"/>
                <a:cs typeface="Barlow"/>
                <a:sym typeface="Barlow"/>
              </a:rPr>
              <a:t>biparatopic</a:t>
            </a:r>
            <a:r>
              <a:rPr lang="en-US" sz="2000" dirty="0">
                <a:solidFill>
                  <a:srgbClr val="7548AD"/>
                </a:solidFill>
                <a:latin typeface="Barlow"/>
                <a:ea typeface="Barlow"/>
                <a:cs typeface="Barlow"/>
                <a:sym typeface="Barlow"/>
              </a:rPr>
              <a:t> anti-EGFR nanobody fused to an anti-albumin nanobody, referred to as CONAN-1 was developed</a:t>
            </a:r>
          </a:p>
        </p:txBody>
      </p:sp>
      <p:sp>
        <p:nvSpPr>
          <p:cNvPr id="13" name="TextBox 13">
            <a:extLst>
              <a:ext uri="{FF2B5EF4-FFF2-40B4-BE49-F238E27FC236}">
                <a16:creationId xmlns:a16="http://schemas.microsoft.com/office/drawing/2014/main" id="{CB35284E-73A7-5000-C3C7-E2302B18CF52}"/>
              </a:ext>
            </a:extLst>
          </p:cNvPr>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23" name="Freeform 2">
            <a:extLst>
              <a:ext uri="{FF2B5EF4-FFF2-40B4-BE49-F238E27FC236}">
                <a16:creationId xmlns:a16="http://schemas.microsoft.com/office/drawing/2014/main" id="{D87A9A80-6E99-ACD8-B243-BC2B0E185311}"/>
              </a:ext>
            </a:extLst>
          </p:cNvPr>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4" name="AutoShape 4">
            <a:extLst>
              <a:ext uri="{FF2B5EF4-FFF2-40B4-BE49-F238E27FC236}">
                <a16:creationId xmlns:a16="http://schemas.microsoft.com/office/drawing/2014/main" id="{29B39F0F-66AB-A4F7-5AB6-87466212C065}"/>
              </a:ext>
            </a:extLst>
          </p:cNvPr>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25" name="TextBox 5">
            <a:extLst>
              <a:ext uri="{FF2B5EF4-FFF2-40B4-BE49-F238E27FC236}">
                <a16:creationId xmlns:a16="http://schemas.microsoft.com/office/drawing/2014/main" id="{FADED9EF-5BAD-5FAB-402E-291035DF04DF}"/>
              </a:ext>
            </a:extLst>
          </p:cNvPr>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26" name="TextBox 6">
            <a:extLst>
              <a:ext uri="{FF2B5EF4-FFF2-40B4-BE49-F238E27FC236}">
                <a16:creationId xmlns:a16="http://schemas.microsoft.com/office/drawing/2014/main" id="{1573CCDE-929F-A992-B633-572A1154B1B4}"/>
              </a:ext>
            </a:extLst>
          </p:cNvPr>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27" name="TextBox 7">
            <a:extLst>
              <a:ext uri="{FF2B5EF4-FFF2-40B4-BE49-F238E27FC236}">
                <a16:creationId xmlns:a16="http://schemas.microsoft.com/office/drawing/2014/main" id="{3AD60033-DEED-8F84-7D53-F99EFEC516A1}"/>
              </a:ext>
            </a:extLst>
          </p:cNvPr>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28" name="Group 8">
            <a:extLst>
              <a:ext uri="{FF2B5EF4-FFF2-40B4-BE49-F238E27FC236}">
                <a16:creationId xmlns:a16="http://schemas.microsoft.com/office/drawing/2014/main" id="{11D5B841-D20A-1D55-0497-E76D0AACF6B9}"/>
              </a:ext>
            </a:extLst>
          </p:cNvPr>
          <p:cNvGrpSpPr/>
          <p:nvPr/>
        </p:nvGrpSpPr>
        <p:grpSpPr>
          <a:xfrm>
            <a:off x="333415" y="9925467"/>
            <a:ext cx="1378357" cy="205762"/>
            <a:chOff x="0" y="0"/>
            <a:chExt cx="1837809" cy="274349"/>
          </a:xfrm>
        </p:grpSpPr>
        <p:sp>
          <p:nvSpPr>
            <p:cNvPr id="29" name="Freeform 9">
              <a:extLst>
                <a:ext uri="{FF2B5EF4-FFF2-40B4-BE49-F238E27FC236}">
                  <a16:creationId xmlns:a16="http://schemas.microsoft.com/office/drawing/2014/main" id="{2F546497-746E-2EDE-4864-500AB2FF445D}"/>
                </a:ext>
              </a:extLst>
            </p:cNvPr>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30" name="Freeform 10">
              <a:extLst>
                <a:ext uri="{FF2B5EF4-FFF2-40B4-BE49-F238E27FC236}">
                  <a16:creationId xmlns:a16="http://schemas.microsoft.com/office/drawing/2014/main" id="{A7B0A22A-6D32-3693-64EF-3274BA6D8F62}"/>
                </a:ext>
              </a:extLst>
            </p:cNvPr>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31" name="Freeform 11">
              <a:extLst>
                <a:ext uri="{FF2B5EF4-FFF2-40B4-BE49-F238E27FC236}">
                  <a16:creationId xmlns:a16="http://schemas.microsoft.com/office/drawing/2014/main" id="{D1C74662-8C3D-B0BC-243D-A942B06DCDD8}"/>
                </a:ext>
              </a:extLst>
            </p:cNvPr>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32" name="Freeform 12">
              <a:extLst>
                <a:ext uri="{FF2B5EF4-FFF2-40B4-BE49-F238E27FC236}">
                  <a16:creationId xmlns:a16="http://schemas.microsoft.com/office/drawing/2014/main" id="{67072542-20A2-19A5-06E5-BD16C56F0E62}"/>
                </a:ext>
              </a:extLst>
            </p:cNvPr>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33" name="Freeform 13">
              <a:extLst>
                <a:ext uri="{FF2B5EF4-FFF2-40B4-BE49-F238E27FC236}">
                  <a16:creationId xmlns:a16="http://schemas.microsoft.com/office/drawing/2014/main" id="{5691A85C-4FD5-EC9D-63D4-C2E379E736CF}"/>
                </a:ext>
              </a:extLst>
            </p:cNvPr>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34" name="TextBox 30">
            <a:extLst>
              <a:ext uri="{FF2B5EF4-FFF2-40B4-BE49-F238E27FC236}">
                <a16:creationId xmlns:a16="http://schemas.microsoft.com/office/drawing/2014/main" id="{6CA50DFA-DE65-4FA5-8086-3CD77BD04169}"/>
              </a:ext>
            </a:extLst>
          </p:cNvPr>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dirty="0">
                <a:solidFill>
                  <a:srgbClr val="7548AD">
                    <a:alpha val="24706"/>
                  </a:srgbClr>
                </a:solidFill>
                <a:latin typeface="Barlow Bold"/>
                <a:ea typeface="Barlow Bold"/>
                <a:cs typeface="Barlow Bold"/>
                <a:sym typeface="Barlow Bold"/>
              </a:rPr>
              <a:t>INTRODUÇÃO</a:t>
            </a:r>
          </a:p>
        </p:txBody>
      </p:sp>
      <p:sp>
        <p:nvSpPr>
          <p:cNvPr id="35" name="TextBox 32">
            <a:extLst>
              <a:ext uri="{FF2B5EF4-FFF2-40B4-BE49-F238E27FC236}">
                <a16:creationId xmlns:a16="http://schemas.microsoft.com/office/drawing/2014/main" id="{B5DABB9A-0F8D-240B-A1E8-71957153C130}"/>
              </a:ext>
            </a:extLst>
          </p:cNvPr>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7548AD">
                    <a:alpha val="11765"/>
                  </a:srgbClr>
                </a:solidFill>
                <a:latin typeface="Barlow Heavy"/>
                <a:ea typeface="Barlow Heavy"/>
                <a:cs typeface="Barlow Heavy"/>
                <a:sym typeface="Barlow Heavy"/>
              </a:rPr>
              <a:t>01</a:t>
            </a:r>
          </a:p>
        </p:txBody>
      </p:sp>
      <p:sp>
        <p:nvSpPr>
          <p:cNvPr id="39" name="Freeform 3">
            <a:extLst>
              <a:ext uri="{FF2B5EF4-FFF2-40B4-BE49-F238E27FC236}">
                <a16:creationId xmlns:a16="http://schemas.microsoft.com/office/drawing/2014/main" id="{7E576801-BFCE-684C-D56A-9CE66D391842}"/>
              </a:ext>
            </a:extLst>
          </p:cNvPr>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Tree>
    <p:extLst>
      <p:ext uri="{BB962C8B-B14F-4D97-AF65-F5344CB8AC3E}">
        <p14:creationId xmlns:p14="http://schemas.microsoft.com/office/powerpoint/2010/main" val="381893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108DF-C1E6-D3C2-182F-45EDDCF346BF}"/>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A880EA7B-CFEE-9BA7-4F9E-6430DF819A0B}"/>
              </a:ext>
            </a:extLst>
          </p:cNvPr>
          <p:cNvSpPr/>
          <p:nvPr/>
        </p:nvSpPr>
        <p:spPr>
          <a:xfrm>
            <a:off x="-457200" y="2663872"/>
            <a:ext cx="8672047" cy="803228"/>
          </a:xfrm>
          <a:prstGeom prst="roundRect">
            <a:avLst/>
          </a:prstGeom>
          <a:solidFill>
            <a:srgbClr val="415D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TextBox 7">
            <a:extLst>
              <a:ext uri="{FF2B5EF4-FFF2-40B4-BE49-F238E27FC236}">
                <a16:creationId xmlns:a16="http://schemas.microsoft.com/office/drawing/2014/main" id="{997E0A20-F048-2277-92DB-DC5A1BCF064D}"/>
              </a:ext>
            </a:extLst>
          </p:cNvPr>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solidFill>
                  <a:srgbClr val="415D92"/>
                </a:solidFill>
                <a:latin typeface="Barlow Semi-Bold"/>
                <a:ea typeface="Barlow Semi-Bold"/>
                <a:cs typeface="Barlow Semi-Bold"/>
                <a:sym typeface="Barlow Semi-Bold"/>
              </a:rPr>
              <a:t>Contribuição</a:t>
            </a:r>
            <a:r>
              <a:rPr lang="en-US" sz="2400" b="1" dirty="0">
                <a:solidFill>
                  <a:srgbClr val="415D92"/>
                </a:solidFill>
                <a:latin typeface="Barlow Semi-Bold"/>
                <a:ea typeface="Barlow Semi-Bold"/>
                <a:cs typeface="Barlow Semi-Bold"/>
                <a:sym typeface="Barlow Semi-Bold"/>
              </a:rPr>
              <a:t> para </a:t>
            </a:r>
            <a:r>
              <a:rPr lang="en-US" sz="2400" b="1" dirty="0" err="1">
                <a:solidFill>
                  <a:srgbClr val="415D92"/>
                </a:solidFill>
                <a:latin typeface="Barlow Semi-Bold"/>
                <a:ea typeface="Barlow Semi-Bold"/>
                <a:cs typeface="Barlow Semi-Bold"/>
                <a:sym typeface="Barlow Semi-Bold"/>
              </a:rPr>
              <a:t>tratamentos</a:t>
            </a:r>
            <a:r>
              <a:rPr lang="en-US" sz="2400" b="1" dirty="0">
                <a:solidFill>
                  <a:srgbClr val="415D92"/>
                </a:solidFill>
                <a:latin typeface="Barlow Semi-Bold"/>
                <a:ea typeface="Barlow Semi-Bold"/>
                <a:cs typeface="Barlow Semi-Bold"/>
                <a:sym typeface="Barlow Semi-Bold"/>
              </a:rPr>
              <a:t> </a:t>
            </a:r>
            <a:r>
              <a:rPr lang="en-US" sz="2400" b="1" dirty="0" err="1">
                <a:solidFill>
                  <a:srgbClr val="415D92"/>
                </a:solidFill>
                <a:latin typeface="Barlow Semi-Bold"/>
                <a:ea typeface="Barlow Semi-Bold"/>
                <a:cs typeface="Barlow Semi-Bold"/>
                <a:sym typeface="Barlow Semi-Bold"/>
              </a:rPr>
              <a:t>mais</a:t>
            </a:r>
            <a:r>
              <a:rPr lang="en-US" sz="2400" b="1" dirty="0">
                <a:solidFill>
                  <a:srgbClr val="415D92"/>
                </a:solidFill>
                <a:latin typeface="Barlow Semi-Bold"/>
                <a:ea typeface="Barlow Semi-Bold"/>
                <a:cs typeface="Barlow Semi-Bold"/>
                <a:sym typeface="Barlow Semi-Bold"/>
              </a:rPr>
              <a:t> </a:t>
            </a:r>
            <a:r>
              <a:rPr lang="en-US" sz="2400" b="1" dirty="0" err="1">
                <a:solidFill>
                  <a:srgbClr val="415D92"/>
                </a:solidFill>
                <a:latin typeface="Barlow Semi-Bold"/>
                <a:ea typeface="Barlow Semi-Bold"/>
                <a:cs typeface="Barlow Semi-Bold"/>
                <a:sym typeface="Barlow Semi-Bold"/>
              </a:rPr>
              <a:t>eficazes</a:t>
            </a:r>
            <a:r>
              <a:rPr lang="en-US" sz="2400" b="1" dirty="0">
                <a:solidFill>
                  <a:srgbClr val="415D92"/>
                </a:solidFill>
                <a:latin typeface="Barlow Semi-Bold"/>
                <a:ea typeface="Barlow Semi-Bold"/>
                <a:cs typeface="Barlow Semi-Bold"/>
                <a:sym typeface="Barlow Semi-Bold"/>
              </a:rPr>
              <a:t> e </a:t>
            </a:r>
            <a:r>
              <a:rPr lang="en-US" sz="2400" b="1" dirty="0" err="1">
                <a:solidFill>
                  <a:srgbClr val="415D92"/>
                </a:solidFill>
                <a:latin typeface="Barlow Semi-Bold"/>
                <a:ea typeface="Barlow Semi-Bold"/>
                <a:cs typeface="Barlow Semi-Bold"/>
                <a:sym typeface="Barlow Semi-Bold"/>
              </a:rPr>
              <a:t>menos</a:t>
            </a:r>
            <a:r>
              <a:rPr lang="en-US" sz="2400" b="1" dirty="0">
                <a:solidFill>
                  <a:srgbClr val="415D92"/>
                </a:solidFill>
                <a:latin typeface="Barlow Semi-Bold"/>
                <a:ea typeface="Barlow Semi-Bold"/>
                <a:cs typeface="Barlow Semi-Bold"/>
                <a:sym typeface="Barlow Semi-Bold"/>
              </a:rPr>
              <a:t> </a:t>
            </a:r>
            <a:r>
              <a:rPr lang="en-US" sz="2400" b="1" dirty="0" err="1">
                <a:solidFill>
                  <a:srgbClr val="415D92"/>
                </a:solidFill>
                <a:latin typeface="Barlow Semi-Bold"/>
                <a:ea typeface="Barlow Semi-Bold"/>
                <a:cs typeface="Barlow Semi-Bold"/>
                <a:sym typeface="Barlow Semi-Bold"/>
              </a:rPr>
              <a:t>invasivos</a:t>
            </a:r>
            <a:endParaRPr lang="en-US" sz="2400" b="1" dirty="0">
              <a:solidFill>
                <a:srgbClr val="415D92"/>
              </a:solidFill>
              <a:latin typeface="Barlow Semi-Bold"/>
              <a:ea typeface="Barlow Semi-Bold"/>
              <a:cs typeface="Barlow Semi-Bold"/>
              <a:sym typeface="Barlow Semi-Bold"/>
            </a:endParaRPr>
          </a:p>
        </p:txBody>
      </p:sp>
      <p:sp>
        <p:nvSpPr>
          <p:cNvPr id="8" name="TextBox 8">
            <a:extLst>
              <a:ext uri="{FF2B5EF4-FFF2-40B4-BE49-F238E27FC236}">
                <a16:creationId xmlns:a16="http://schemas.microsoft.com/office/drawing/2014/main" id="{8FF65741-5B8F-D1AF-8F1B-05B5B480A799}"/>
              </a:ext>
            </a:extLst>
          </p:cNvPr>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solidFill>
                  <a:srgbClr val="415D92"/>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solidFill>
                <a:srgbClr val="415D92"/>
              </a:solidFill>
              <a:latin typeface="Barlow"/>
              <a:ea typeface="Barlow"/>
              <a:cs typeface="Barlow"/>
              <a:sym typeface="Barlow"/>
            </a:endParaRPr>
          </a:p>
          <a:p>
            <a:pPr algn="l">
              <a:lnSpc>
                <a:spcPts val="2100"/>
              </a:lnSpc>
            </a:pPr>
            <a:r>
              <a:rPr lang="en-US" dirty="0">
                <a:solidFill>
                  <a:srgbClr val="415D92"/>
                </a:solidFill>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a:extLst>
              <a:ext uri="{FF2B5EF4-FFF2-40B4-BE49-F238E27FC236}">
                <a16:creationId xmlns:a16="http://schemas.microsoft.com/office/drawing/2014/main" id="{277C75BB-1F67-2D88-54BF-14CD4230BB54}"/>
              </a:ext>
            </a:extLst>
          </p:cNvPr>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solidFill>
                  <a:srgbClr val="415D92"/>
                </a:solidFill>
                <a:latin typeface="Barlow"/>
                <a:ea typeface="Barlow"/>
                <a:cs typeface="Barlow"/>
                <a:sym typeface="Barlow"/>
              </a:rPr>
              <a:t>Nanobodies that antagonize these RTKs have been developed. </a:t>
            </a:r>
          </a:p>
          <a:p>
            <a:endParaRPr lang="en-US" sz="2000" dirty="0">
              <a:solidFill>
                <a:srgbClr val="415D92"/>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415D92"/>
                </a:solidFill>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solidFill>
                <a:srgbClr val="415D92"/>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415D92"/>
                </a:solidFill>
                <a:latin typeface="Barlow"/>
                <a:ea typeface="Barlow"/>
                <a:cs typeface="Barlow"/>
                <a:sym typeface="Barlow"/>
              </a:rPr>
              <a:t>In the context of EGFR targeting, a </a:t>
            </a:r>
            <a:r>
              <a:rPr lang="en-US" sz="2000" dirty="0" err="1">
                <a:solidFill>
                  <a:srgbClr val="415D92"/>
                </a:solidFill>
                <a:latin typeface="Barlow"/>
                <a:ea typeface="Barlow"/>
                <a:cs typeface="Barlow"/>
                <a:sym typeface="Barlow"/>
              </a:rPr>
              <a:t>biparatopic</a:t>
            </a:r>
            <a:r>
              <a:rPr lang="en-US" sz="2000" dirty="0">
                <a:solidFill>
                  <a:srgbClr val="415D92"/>
                </a:solidFill>
                <a:latin typeface="Barlow"/>
                <a:ea typeface="Barlow"/>
                <a:cs typeface="Barlow"/>
                <a:sym typeface="Barlow"/>
              </a:rPr>
              <a:t> anti-EGFR nanobody fused to an anti-albumin nanobody, referred to as CONAN-1 was developed</a:t>
            </a:r>
          </a:p>
        </p:txBody>
      </p:sp>
      <p:sp>
        <p:nvSpPr>
          <p:cNvPr id="13" name="TextBox 13">
            <a:extLst>
              <a:ext uri="{FF2B5EF4-FFF2-40B4-BE49-F238E27FC236}">
                <a16:creationId xmlns:a16="http://schemas.microsoft.com/office/drawing/2014/main" id="{F0D3C54E-9D69-74F9-B4EB-21B28CBF2348}"/>
              </a:ext>
            </a:extLst>
          </p:cNvPr>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2" name="Freeform 2">
            <a:extLst>
              <a:ext uri="{FF2B5EF4-FFF2-40B4-BE49-F238E27FC236}">
                <a16:creationId xmlns:a16="http://schemas.microsoft.com/office/drawing/2014/main" id="{05052AF9-852F-CDF8-12B3-4B8C18F70FF1}"/>
              </a:ext>
            </a:extLst>
          </p:cNvPr>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4">
            <a:extLst>
              <a:ext uri="{FF2B5EF4-FFF2-40B4-BE49-F238E27FC236}">
                <a16:creationId xmlns:a16="http://schemas.microsoft.com/office/drawing/2014/main" id="{C336FFB5-E21D-D996-76BE-FC73CA38A2ED}"/>
              </a:ext>
            </a:extLst>
          </p:cNvPr>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5">
            <a:extLst>
              <a:ext uri="{FF2B5EF4-FFF2-40B4-BE49-F238E27FC236}">
                <a16:creationId xmlns:a16="http://schemas.microsoft.com/office/drawing/2014/main" id="{8D7BBAF5-C912-B78E-4B8B-15A688257DFB}"/>
              </a:ext>
            </a:extLst>
          </p:cNvPr>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6">
            <a:extLst>
              <a:ext uri="{FF2B5EF4-FFF2-40B4-BE49-F238E27FC236}">
                <a16:creationId xmlns:a16="http://schemas.microsoft.com/office/drawing/2014/main" id="{1863C641-6B30-9603-228C-FB7F8EF695A0}"/>
              </a:ext>
            </a:extLst>
          </p:cNvPr>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7">
            <a:extLst>
              <a:ext uri="{FF2B5EF4-FFF2-40B4-BE49-F238E27FC236}">
                <a16:creationId xmlns:a16="http://schemas.microsoft.com/office/drawing/2014/main" id="{9E0196F0-B120-AAFA-5FE4-8279F261B7F1}"/>
              </a:ext>
            </a:extLst>
          </p:cNvPr>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10" name="Group 8">
            <a:extLst>
              <a:ext uri="{FF2B5EF4-FFF2-40B4-BE49-F238E27FC236}">
                <a16:creationId xmlns:a16="http://schemas.microsoft.com/office/drawing/2014/main" id="{D57129DF-0CC5-6627-E903-839BC4CA023D}"/>
              </a:ext>
            </a:extLst>
          </p:cNvPr>
          <p:cNvGrpSpPr/>
          <p:nvPr/>
        </p:nvGrpSpPr>
        <p:grpSpPr>
          <a:xfrm>
            <a:off x="333415" y="9925467"/>
            <a:ext cx="1378357" cy="205762"/>
            <a:chOff x="0" y="0"/>
            <a:chExt cx="1837809" cy="274349"/>
          </a:xfrm>
        </p:grpSpPr>
        <p:sp>
          <p:nvSpPr>
            <p:cNvPr id="11" name="Freeform 9">
              <a:extLst>
                <a:ext uri="{FF2B5EF4-FFF2-40B4-BE49-F238E27FC236}">
                  <a16:creationId xmlns:a16="http://schemas.microsoft.com/office/drawing/2014/main" id="{C1AA1BF7-A0F3-EA80-58F0-154898357E6E}"/>
                </a:ext>
              </a:extLst>
            </p:cNvPr>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2" name="Freeform 10">
              <a:extLst>
                <a:ext uri="{FF2B5EF4-FFF2-40B4-BE49-F238E27FC236}">
                  <a16:creationId xmlns:a16="http://schemas.microsoft.com/office/drawing/2014/main" id="{F7990B8F-AAA8-FF8C-1790-F8F55A02A315}"/>
                </a:ext>
              </a:extLst>
            </p:cNvPr>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4" name="Freeform 11">
              <a:extLst>
                <a:ext uri="{FF2B5EF4-FFF2-40B4-BE49-F238E27FC236}">
                  <a16:creationId xmlns:a16="http://schemas.microsoft.com/office/drawing/2014/main" id="{0FBB9E44-5D98-471E-C57F-E358D41A0CCD}"/>
                </a:ext>
              </a:extLst>
            </p:cNvPr>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5" name="Freeform 12">
              <a:extLst>
                <a:ext uri="{FF2B5EF4-FFF2-40B4-BE49-F238E27FC236}">
                  <a16:creationId xmlns:a16="http://schemas.microsoft.com/office/drawing/2014/main" id="{901E24A8-6BC8-793F-82BA-50938CDD7C52}"/>
                </a:ext>
              </a:extLst>
            </p:cNvPr>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6" name="Freeform 13">
              <a:extLst>
                <a:ext uri="{FF2B5EF4-FFF2-40B4-BE49-F238E27FC236}">
                  <a16:creationId xmlns:a16="http://schemas.microsoft.com/office/drawing/2014/main" id="{1ED6E16F-CC00-168B-F774-634DE31E6FCE}"/>
                </a:ext>
              </a:extLst>
            </p:cNvPr>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7" name="TextBox 27">
            <a:extLst>
              <a:ext uri="{FF2B5EF4-FFF2-40B4-BE49-F238E27FC236}">
                <a16:creationId xmlns:a16="http://schemas.microsoft.com/office/drawing/2014/main" id="{17F6B120-CA10-525D-BDC6-BB2016EAD2D9}"/>
              </a:ext>
            </a:extLst>
          </p:cNvPr>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INTRODUÇÃO</a:t>
            </a:r>
          </a:p>
        </p:txBody>
      </p:sp>
      <p:sp>
        <p:nvSpPr>
          <p:cNvPr id="18" name="TextBox 29">
            <a:extLst>
              <a:ext uri="{FF2B5EF4-FFF2-40B4-BE49-F238E27FC236}">
                <a16:creationId xmlns:a16="http://schemas.microsoft.com/office/drawing/2014/main" id="{50B2F288-922E-928D-57CC-D41A46A7A9F5}"/>
              </a:ext>
            </a:extLst>
          </p:cNvPr>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466397">
                    <a:alpha val="11765"/>
                  </a:srgbClr>
                </a:solidFill>
                <a:latin typeface="Barlow Heavy"/>
                <a:ea typeface="Barlow Heavy"/>
                <a:cs typeface="Barlow Heavy"/>
                <a:sym typeface="Barlow Heavy"/>
              </a:rPr>
              <a:t>01</a:t>
            </a:r>
          </a:p>
        </p:txBody>
      </p:sp>
      <p:sp>
        <p:nvSpPr>
          <p:cNvPr id="22" name="Freeform 3">
            <a:extLst>
              <a:ext uri="{FF2B5EF4-FFF2-40B4-BE49-F238E27FC236}">
                <a16:creationId xmlns:a16="http://schemas.microsoft.com/office/drawing/2014/main" id="{72C96922-DE18-F121-9066-A55BEAE8C3E3}"/>
              </a:ext>
            </a:extLst>
          </p:cNvPr>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Tree>
    <p:extLst>
      <p:ext uri="{BB962C8B-B14F-4D97-AF65-F5344CB8AC3E}">
        <p14:creationId xmlns:p14="http://schemas.microsoft.com/office/powerpoint/2010/main" val="1827039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9C882-8B28-60BE-C163-9041CBE24791}"/>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7715FEE6-337F-4DBD-6389-C547B179F61F}"/>
              </a:ext>
            </a:extLst>
          </p:cNvPr>
          <p:cNvSpPr/>
          <p:nvPr/>
        </p:nvSpPr>
        <p:spPr>
          <a:xfrm>
            <a:off x="-457200" y="2663872"/>
            <a:ext cx="8672047" cy="803228"/>
          </a:xfrm>
          <a:prstGeom prst="roundRect">
            <a:avLst/>
          </a:prstGeom>
          <a:solidFill>
            <a:srgbClr val="2F334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TextBox 7">
            <a:extLst>
              <a:ext uri="{FF2B5EF4-FFF2-40B4-BE49-F238E27FC236}">
                <a16:creationId xmlns:a16="http://schemas.microsoft.com/office/drawing/2014/main" id="{29940BA2-6A17-5982-8124-4542B1802E78}"/>
              </a:ext>
            </a:extLst>
          </p:cNvPr>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latin typeface="Barlow Semi-Bold"/>
                <a:ea typeface="Barlow Semi-Bold"/>
                <a:cs typeface="Barlow Semi-Bold"/>
                <a:sym typeface="Barlow Semi-Bold"/>
              </a:rPr>
              <a:t>Contribuição</a:t>
            </a:r>
            <a:r>
              <a:rPr lang="en-US" sz="2400" b="1" dirty="0">
                <a:latin typeface="Barlow Semi-Bold"/>
                <a:ea typeface="Barlow Semi-Bold"/>
                <a:cs typeface="Barlow Semi-Bold"/>
                <a:sym typeface="Barlow Semi-Bold"/>
              </a:rPr>
              <a:t> para </a:t>
            </a:r>
            <a:r>
              <a:rPr lang="en-US" sz="2400" b="1" dirty="0" err="1">
                <a:latin typeface="Barlow Semi-Bold"/>
                <a:ea typeface="Barlow Semi-Bold"/>
                <a:cs typeface="Barlow Semi-Bold"/>
                <a:sym typeface="Barlow Semi-Bold"/>
              </a:rPr>
              <a:t>tratamentos</a:t>
            </a:r>
            <a:r>
              <a:rPr lang="en-US" sz="2400" b="1" dirty="0">
                <a:latin typeface="Barlow Semi-Bold"/>
                <a:ea typeface="Barlow Semi-Bold"/>
                <a:cs typeface="Barlow Semi-Bold"/>
                <a:sym typeface="Barlow Semi-Bold"/>
              </a:rPr>
              <a:t> </a:t>
            </a:r>
            <a:r>
              <a:rPr lang="en-US" sz="2400" b="1" dirty="0" err="1">
                <a:latin typeface="Barlow Semi-Bold"/>
                <a:ea typeface="Barlow Semi-Bold"/>
                <a:cs typeface="Barlow Semi-Bold"/>
                <a:sym typeface="Barlow Semi-Bold"/>
              </a:rPr>
              <a:t>mais</a:t>
            </a:r>
            <a:r>
              <a:rPr lang="en-US" sz="2400" b="1" dirty="0">
                <a:latin typeface="Barlow Semi-Bold"/>
                <a:ea typeface="Barlow Semi-Bold"/>
                <a:cs typeface="Barlow Semi-Bold"/>
                <a:sym typeface="Barlow Semi-Bold"/>
              </a:rPr>
              <a:t> </a:t>
            </a:r>
            <a:r>
              <a:rPr lang="en-US" sz="2400" b="1" dirty="0" err="1">
                <a:latin typeface="Barlow Semi-Bold"/>
                <a:ea typeface="Barlow Semi-Bold"/>
                <a:cs typeface="Barlow Semi-Bold"/>
                <a:sym typeface="Barlow Semi-Bold"/>
              </a:rPr>
              <a:t>eficazes</a:t>
            </a:r>
            <a:r>
              <a:rPr lang="en-US" sz="2400" b="1" dirty="0">
                <a:latin typeface="Barlow Semi-Bold"/>
                <a:ea typeface="Barlow Semi-Bold"/>
                <a:cs typeface="Barlow Semi-Bold"/>
                <a:sym typeface="Barlow Semi-Bold"/>
              </a:rPr>
              <a:t> e </a:t>
            </a:r>
            <a:r>
              <a:rPr lang="en-US" sz="2400" b="1" dirty="0" err="1">
                <a:latin typeface="Barlow Semi-Bold"/>
                <a:ea typeface="Barlow Semi-Bold"/>
                <a:cs typeface="Barlow Semi-Bold"/>
                <a:sym typeface="Barlow Semi-Bold"/>
              </a:rPr>
              <a:t>menos</a:t>
            </a:r>
            <a:r>
              <a:rPr lang="en-US" sz="2400" b="1" dirty="0">
                <a:latin typeface="Barlow Semi-Bold"/>
                <a:ea typeface="Barlow Semi-Bold"/>
                <a:cs typeface="Barlow Semi-Bold"/>
                <a:sym typeface="Barlow Semi-Bold"/>
              </a:rPr>
              <a:t> </a:t>
            </a:r>
            <a:r>
              <a:rPr lang="en-US" sz="2400" b="1" dirty="0" err="1">
                <a:latin typeface="Barlow Semi-Bold"/>
                <a:ea typeface="Barlow Semi-Bold"/>
                <a:cs typeface="Barlow Semi-Bold"/>
                <a:sym typeface="Barlow Semi-Bold"/>
              </a:rPr>
              <a:t>invasivos</a:t>
            </a:r>
            <a:endParaRPr lang="en-US" sz="2400" b="1" dirty="0">
              <a:latin typeface="Barlow Semi-Bold"/>
              <a:ea typeface="Barlow Semi-Bold"/>
              <a:cs typeface="Barlow Semi-Bold"/>
              <a:sym typeface="Barlow Semi-Bold"/>
            </a:endParaRPr>
          </a:p>
        </p:txBody>
      </p:sp>
      <p:sp>
        <p:nvSpPr>
          <p:cNvPr id="8" name="TextBox 8">
            <a:extLst>
              <a:ext uri="{FF2B5EF4-FFF2-40B4-BE49-F238E27FC236}">
                <a16:creationId xmlns:a16="http://schemas.microsoft.com/office/drawing/2014/main" id="{674A9B3D-2EF7-2A74-B83F-0BAA2F023A95}"/>
              </a:ext>
            </a:extLst>
          </p:cNvPr>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latin typeface="Barlow"/>
              <a:ea typeface="Barlow"/>
              <a:cs typeface="Barlow"/>
              <a:sym typeface="Barlow"/>
            </a:endParaRPr>
          </a:p>
          <a:p>
            <a:pPr algn="l">
              <a:lnSpc>
                <a:spcPts val="2100"/>
              </a:lnSpc>
            </a:pPr>
            <a:r>
              <a:rPr lang="en-US" dirty="0">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a:extLst>
              <a:ext uri="{FF2B5EF4-FFF2-40B4-BE49-F238E27FC236}">
                <a16:creationId xmlns:a16="http://schemas.microsoft.com/office/drawing/2014/main" id="{F41529D7-AB10-6EF0-9F84-AC5951F753AE}"/>
              </a:ext>
            </a:extLst>
          </p:cNvPr>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latin typeface="Barlow"/>
                <a:ea typeface="Barlow"/>
                <a:cs typeface="Barlow"/>
                <a:sym typeface="Barlow"/>
              </a:rPr>
              <a:t>Nanobodies that antagonize these RTKs have been developed. </a:t>
            </a:r>
          </a:p>
          <a:p>
            <a:endParaRPr lang="en-US" sz="2000" dirty="0">
              <a:latin typeface="Barlow"/>
              <a:ea typeface="Barlow"/>
              <a:cs typeface="Barlow"/>
              <a:sym typeface="Barlow"/>
            </a:endParaRPr>
          </a:p>
          <a:p>
            <a:pPr marL="342900" indent="-342900">
              <a:buFont typeface="Arial" panose="020B0604020202020204" pitchFamily="34" charset="0"/>
              <a:buChar char="•"/>
            </a:pPr>
            <a:r>
              <a:rPr lang="en-US" sz="2000" dirty="0">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latin typeface="Barlow"/>
              <a:ea typeface="Barlow"/>
              <a:cs typeface="Barlow"/>
              <a:sym typeface="Barlow"/>
            </a:endParaRPr>
          </a:p>
          <a:p>
            <a:pPr marL="342900" indent="-342900">
              <a:buFont typeface="Arial" panose="020B0604020202020204" pitchFamily="34" charset="0"/>
              <a:buChar char="•"/>
            </a:pPr>
            <a:r>
              <a:rPr lang="en-US" sz="2000" dirty="0">
                <a:latin typeface="Barlow"/>
                <a:ea typeface="Barlow"/>
                <a:cs typeface="Barlow"/>
                <a:sym typeface="Barlow"/>
              </a:rPr>
              <a:t>In the context of EGFR targeting, a </a:t>
            </a:r>
            <a:r>
              <a:rPr lang="en-US" sz="2000" dirty="0" err="1">
                <a:latin typeface="Barlow"/>
                <a:ea typeface="Barlow"/>
                <a:cs typeface="Barlow"/>
                <a:sym typeface="Barlow"/>
              </a:rPr>
              <a:t>biparatopic</a:t>
            </a:r>
            <a:r>
              <a:rPr lang="en-US" sz="2000" dirty="0">
                <a:latin typeface="Barlow"/>
                <a:ea typeface="Barlow"/>
                <a:cs typeface="Barlow"/>
                <a:sym typeface="Barlow"/>
              </a:rPr>
              <a:t> anti-EGFR nanobody fused to an anti-albumin nanobody, referred to as CONAN-1 was developed</a:t>
            </a:r>
          </a:p>
        </p:txBody>
      </p:sp>
      <p:sp>
        <p:nvSpPr>
          <p:cNvPr id="13" name="TextBox 13">
            <a:extLst>
              <a:ext uri="{FF2B5EF4-FFF2-40B4-BE49-F238E27FC236}">
                <a16:creationId xmlns:a16="http://schemas.microsoft.com/office/drawing/2014/main" id="{FC18B120-6188-6B73-5FE4-F185C945F335}"/>
              </a:ext>
            </a:extLst>
          </p:cNvPr>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2" name="Freeform 2">
            <a:extLst>
              <a:ext uri="{FF2B5EF4-FFF2-40B4-BE49-F238E27FC236}">
                <a16:creationId xmlns:a16="http://schemas.microsoft.com/office/drawing/2014/main" id="{8D711033-6E6E-6BF2-EBEB-0F84E4586071}"/>
              </a:ext>
            </a:extLst>
          </p:cNvPr>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4">
            <a:extLst>
              <a:ext uri="{FF2B5EF4-FFF2-40B4-BE49-F238E27FC236}">
                <a16:creationId xmlns:a16="http://schemas.microsoft.com/office/drawing/2014/main" id="{FFA83ED8-A270-A80B-3274-B60015D3FB4F}"/>
              </a:ext>
            </a:extLst>
          </p:cNvPr>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5">
            <a:extLst>
              <a:ext uri="{FF2B5EF4-FFF2-40B4-BE49-F238E27FC236}">
                <a16:creationId xmlns:a16="http://schemas.microsoft.com/office/drawing/2014/main" id="{9B660BCA-1A91-DC1B-3039-A4BBAFC71300}"/>
              </a:ext>
            </a:extLst>
          </p:cNvPr>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CANCERTHERA.org.br</a:t>
            </a:r>
          </a:p>
        </p:txBody>
      </p:sp>
      <p:sp>
        <p:nvSpPr>
          <p:cNvPr id="5" name="TextBox 6">
            <a:extLst>
              <a:ext uri="{FF2B5EF4-FFF2-40B4-BE49-F238E27FC236}">
                <a16:creationId xmlns:a16="http://schemas.microsoft.com/office/drawing/2014/main" id="{51C6F567-BA76-A6B7-8992-04847549261D}"/>
              </a:ext>
            </a:extLst>
          </p:cNvPr>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2F334E"/>
                </a:solidFill>
                <a:latin typeface="Barlow"/>
                <a:ea typeface="Barlow"/>
                <a:cs typeface="Barlow"/>
                <a:sym typeface="Barlow"/>
              </a:rPr>
              <a:t>31 de outubro de 2025</a:t>
            </a:r>
          </a:p>
        </p:txBody>
      </p:sp>
      <p:sp>
        <p:nvSpPr>
          <p:cNvPr id="6" name="TextBox 7">
            <a:extLst>
              <a:ext uri="{FF2B5EF4-FFF2-40B4-BE49-F238E27FC236}">
                <a16:creationId xmlns:a16="http://schemas.microsoft.com/office/drawing/2014/main" id="{26341F31-F2DF-62B7-8F62-877A2228AC26}"/>
              </a:ext>
            </a:extLst>
          </p:cNvPr>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2F334E"/>
                </a:solidFill>
                <a:latin typeface="Barlow"/>
                <a:ea typeface="Barlow"/>
                <a:cs typeface="Barlow"/>
                <a:sym typeface="Barlow"/>
              </a:rPr>
              <a:t>@cepidcancerthera   </a:t>
            </a:r>
          </a:p>
        </p:txBody>
      </p:sp>
      <p:grpSp>
        <p:nvGrpSpPr>
          <p:cNvPr id="10" name="Group 8">
            <a:extLst>
              <a:ext uri="{FF2B5EF4-FFF2-40B4-BE49-F238E27FC236}">
                <a16:creationId xmlns:a16="http://schemas.microsoft.com/office/drawing/2014/main" id="{4B50972E-4FF7-B907-C8DA-FE6BB1F1EBB4}"/>
              </a:ext>
            </a:extLst>
          </p:cNvPr>
          <p:cNvGrpSpPr/>
          <p:nvPr/>
        </p:nvGrpSpPr>
        <p:grpSpPr>
          <a:xfrm>
            <a:off x="333415" y="9925467"/>
            <a:ext cx="1378357" cy="205762"/>
            <a:chOff x="0" y="0"/>
            <a:chExt cx="1837809" cy="274349"/>
          </a:xfrm>
        </p:grpSpPr>
        <p:sp>
          <p:nvSpPr>
            <p:cNvPr id="11" name="Freeform 9">
              <a:extLst>
                <a:ext uri="{FF2B5EF4-FFF2-40B4-BE49-F238E27FC236}">
                  <a16:creationId xmlns:a16="http://schemas.microsoft.com/office/drawing/2014/main" id="{7D28F11B-5325-FE25-5A14-AD679D9914BB}"/>
                </a:ext>
              </a:extLst>
            </p:cNvPr>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2" name="Freeform 10">
              <a:extLst>
                <a:ext uri="{FF2B5EF4-FFF2-40B4-BE49-F238E27FC236}">
                  <a16:creationId xmlns:a16="http://schemas.microsoft.com/office/drawing/2014/main" id="{20C71D02-5B80-3FC6-0E58-386CFBF3FBE7}"/>
                </a:ext>
              </a:extLst>
            </p:cNvPr>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4" name="Freeform 11">
              <a:extLst>
                <a:ext uri="{FF2B5EF4-FFF2-40B4-BE49-F238E27FC236}">
                  <a16:creationId xmlns:a16="http://schemas.microsoft.com/office/drawing/2014/main" id="{16F5EE00-5611-61BC-5B67-AB6188723D4E}"/>
                </a:ext>
              </a:extLst>
            </p:cNvPr>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5" name="Freeform 12">
              <a:extLst>
                <a:ext uri="{FF2B5EF4-FFF2-40B4-BE49-F238E27FC236}">
                  <a16:creationId xmlns:a16="http://schemas.microsoft.com/office/drawing/2014/main" id="{23AD15E5-20D3-710B-8452-026FCAB0EE44}"/>
                </a:ext>
              </a:extLst>
            </p:cNvPr>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6" name="Freeform 13">
              <a:extLst>
                <a:ext uri="{FF2B5EF4-FFF2-40B4-BE49-F238E27FC236}">
                  <a16:creationId xmlns:a16="http://schemas.microsoft.com/office/drawing/2014/main" id="{E349D3FA-9F2A-D9D3-0A28-F065175C99CC}"/>
                </a:ext>
              </a:extLst>
            </p:cNvPr>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7" name="TextBox 27">
            <a:extLst>
              <a:ext uri="{FF2B5EF4-FFF2-40B4-BE49-F238E27FC236}">
                <a16:creationId xmlns:a16="http://schemas.microsoft.com/office/drawing/2014/main" id="{60BEDCF2-9D04-059D-03D6-354598ECBDDC}"/>
              </a:ext>
            </a:extLst>
          </p:cNvPr>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2F334E">
                    <a:alpha val="24706"/>
                  </a:srgbClr>
                </a:solidFill>
                <a:latin typeface="Barlow Bold"/>
                <a:ea typeface="Barlow Bold"/>
                <a:cs typeface="Barlow Bold"/>
                <a:sym typeface="Barlow Bold"/>
              </a:rPr>
              <a:t>INTRODUÇÃO</a:t>
            </a:r>
          </a:p>
        </p:txBody>
      </p:sp>
      <p:sp>
        <p:nvSpPr>
          <p:cNvPr id="18" name="TextBox 29">
            <a:extLst>
              <a:ext uri="{FF2B5EF4-FFF2-40B4-BE49-F238E27FC236}">
                <a16:creationId xmlns:a16="http://schemas.microsoft.com/office/drawing/2014/main" id="{9A4C0B3A-BCB0-DCC0-8696-A052BB6FA71E}"/>
              </a:ext>
            </a:extLst>
          </p:cNvPr>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2F334E">
                    <a:alpha val="11765"/>
                  </a:srgbClr>
                </a:solidFill>
                <a:latin typeface="Barlow Heavy"/>
                <a:ea typeface="Barlow Heavy"/>
                <a:cs typeface="Barlow Heavy"/>
                <a:sym typeface="Barlow Heavy"/>
              </a:rPr>
              <a:t>01</a:t>
            </a:r>
          </a:p>
        </p:txBody>
      </p:sp>
      <p:sp>
        <p:nvSpPr>
          <p:cNvPr id="21" name="Freeform 3">
            <a:extLst>
              <a:ext uri="{FF2B5EF4-FFF2-40B4-BE49-F238E27FC236}">
                <a16:creationId xmlns:a16="http://schemas.microsoft.com/office/drawing/2014/main" id="{008884F1-4D57-C6C1-0DF4-38EB49D6ADED}"/>
              </a:ext>
            </a:extLst>
          </p:cNvPr>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Tree>
    <p:extLst>
      <p:ext uri="{BB962C8B-B14F-4D97-AF65-F5344CB8AC3E}">
        <p14:creationId xmlns:p14="http://schemas.microsoft.com/office/powerpoint/2010/main" val="1034278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Freeform 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AutoShape 5"/>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6" name="Freeform 6"/>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7" name="Freeform 7"/>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9" name="Group 9"/>
          <p:cNvGrpSpPr/>
          <p:nvPr/>
        </p:nvGrpSpPr>
        <p:grpSpPr>
          <a:xfrm>
            <a:off x="10090971" y="6786682"/>
            <a:ext cx="2296286" cy="1597948"/>
            <a:chOff x="0" y="0"/>
            <a:chExt cx="355755" cy="247564"/>
          </a:xfrm>
        </p:grpSpPr>
        <p:sp>
          <p:nvSpPr>
            <p:cNvPr id="10" name="Freeform 10"/>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11" name="Group 11"/>
          <p:cNvGrpSpPr/>
          <p:nvPr/>
        </p:nvGrpSpPr>
        <p:grpSpPr>
          <a:xfrm>
            <a:off x="12525512" y="6786682"/>
            <a:ext cx="2296286" cy="1597948"/>
            <a:chOff x="0" y="0"/>
            <a:chExt cx="355755" cy="247564"/>
          </a:xfrm>
        </p:grpSpPr>
        <p:sp>
          <p:nvSpPr>
            <p:cNvPr id="12" name="Freeform 12"/>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13" name="Group 13"/>
          <p:cNvGrpSpPr/>
          <p:nvPr/>
        </p:nvGrpSpPr>
        <p:grpSpPr>
          <a:xfrm>
            <a:off x="14963014" y="6786682"/>
            <a:ext cx="2296286" cy="1597948"/>
            <a:chOff x="0" y="0"/>
            <a:chExt cx="355755" cy="247564"/>
          </a:xfrm>
        </p:grpSpPr>
        <p:sp>
          <p:nvSpPr>
            <p:cNvPr id="14" name="Freeform 14"/>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15" name="Group 15"/>
          <p:cNvGrpSpPr/>
          <p:nvPr/>
        </p:nvGrpSpPr>
        <p:grpSpPr>
          <a:xfrm>
            <a:off x="7897335" y="2233047"/>
            <a:ext cx="762376" cy="762376"/>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17" name="TextBox 17"/>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18" name="TextBox 18"/>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19" name="TextBox 19"/>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352683"/>
                </a:solidFill>
                <a:latin typeface="Barlow Semi-Bold"/>
                <a:ea typeface="Barlow Semi-Bold"/>
                <a:cs typeface="Barlow Semi-Bold"/>
                <a:sym typeface="Barlow Semi-Bold"/>
              </a:rPr>
              <a:t>Importância para a medicina personalizada</a:t>
            </a:r>
          </a:p>
        </p:txBody>
      </p:sp>
      <p:sp>
        <p:nvSpPr>
          <p:cNvPr id="20" name="TextBox 20"/>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352683"/>
                </a:solidFill>
                <a:latin typeface="Barlow"/>
                <a:ea typeface="Barlow"/>
                <a:cs typeface="Barlow"/>
                <a:sym typeface="Barlow"/>
              </a:rPr>
              <a:t>Contexto atual: desafios no diagnóstico precoce e na eficácia terapêutica</a:t>
            </a:r>
          </a:p>
        </p:txBody>
      </p:sp>
      <p:sp>
        <p:nvSpPr>
          <p:cNvPr id="21" name="TextBox 21"/>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INTRODUÇÃO</a:t>
            </a:r>
          </a:p>
        </p:txBody>
      </p:sp>
      <p:sp>
        <p:nvSpPr>
          <p:cNvPr id="22" name="TextBox 22"/>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23" name="TextBox 23"/>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02</a:t>
            </a:r>
          </a:p>
        </p:txBody>
      </p:sp>
      <p:sp>
        <p:nvSpPr>
          <p:cNvPr id="24" name="TextBox 24"/>
          <p:cNvSpPr txBox="1"/>
          <p:nvPr/>
        </p:nvSpPr>
        <p:spPr>
          <a:xfrm>
            <a:off x="8100140" y="2118747"/>
            <a:ext cx="502420" cy="851674"/>
          </a:xfrm>
          <a:prstGeom prst="rect">
            <a:avLst/>
          </a:prstGeom>
        </p:spPr>
        <p:txBody>
          <a:bodyPr lIns="0" tIns="0" rIns="0" bIns="0" rtlCol="0" anchor="t">
            <a:spAutoFit/>
          </a:bodyPr>
          <a:lstStyle/>
          <a:p>
            <a:pPr algn="l">
              <a:lnSpc>
                <a:spcPts val="6902"/>
              </a:lnSpc>
            </a:pPr>
            <a:r>
              <a:rPr lang="en-US" sz="4930" b="1">
                <a:solidFill>
                  <a:srgbClr val="4A3A99"/>
                </a:solidFill>
                <a:latin typeface="Barlow Ultra-Bold"/>
                <a:ea typeface="Barlow Ultra-Bold"/>
                <a:cs typeface="Barlow Ultra-Bold"/>
                <a:sym typeface="Barlow Ultra-Bold"/>
              </a:rPr>
              <a:t>?</a:t>
            </a:r>
          </a:p>
        </p:txBody>
      </p:sp>
      <p:sp>
        <p:nvSpPr>
          <p:cNvPr id="25" name="TextBox 2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sp>
        <p:nvSpPr>
          <p:cNvPr id="26" name="TextBox 26"/>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27" name="TextBox 27"/>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grpSp>
        <p:nvGrpSpPr>
          <p:cNvPr id="28" name="Group 28"/>
          <p:cNvGrpSpPr/>
          <p:nvPr/>
        </p:nvGrpSpPr>
        <p:grpSpPr>
          <a:xfrm>
            <a:off x="333415" y="9925467"/>
            <a:ext cx="1378357" cy="205762"/>
            <a:chOff x="0" y="0"/>
            <a:chExt cx="1837809" cy="274349"/>
          </a:xfrm>
        </p:grpSpPr>
        <p:sp>
          <p:nvSpPr>
            <p:cNvPr id="29" name="Freeform 2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30" name="Freeform 3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31" name="Freeform 3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r="-16608"/>
              </a:stretch>
            </a:blipFill>
          </p:spPr>
          <p:txBody>
            <a:bodyPr/>
            <a:lstStyle/>
            <a:p>
              <a:endParaRPr lang="pt-BR"/>
            </a:p>
          </p:txBody>
        </p:sp>
        <p:sp>
          <p:nvSpPr>
            <p:cNvPr id="32" name="Freeform 3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33" name="Freeform 3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pt-B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3475</Words>
  <Application>Microsoft Office PowerPoint</Application>
  <PresentationFormat>Custom</PresentationFormat>
  <Paragraphs>384</Paragraphs>
  <Slides>37</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Barlow</vt:lpstr>
      <vt:lpstr>Calibri</vt:lpstr>
      <vt:lpstr>Arial</vt:lpstr>
      <vt:lpstr>Barlow Heavy</vt:lpstr>
      <vt:lpstr>Barlow Semi-Bold</vt:lpstr>
      <vt:lpstr>Aptos</vt:lpstr>
      <vt:lpstr>Barlow Bold</vt:lpstr>
      <vt:lpstr>Barlow Ultra-Bold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CANCERTHERA - modelo apresentação (out25)</dc:title>
  <dc:creator>WebContent</dc:creator>
  <cp:lastModifiedBy>Ricardo Janousek</cp:lastModifiedBy>
  <cp:revision>8</cp:revision>
  <dcterms:created xsi:type="dcterms:W3CDTF">2006-08-16T00:00:00Z</dcterms:created>
  <dcterms:modified xsi:type="dcterms:W3CDTF">2025-11-12T18:56:20Z</dcterms:modified>
  <dc:identifier>DAG3Xjsz6mQ</dc:identifier>
</cp:coreProperties>
</file>