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2"/>
  </p:notesMasterIdLst>
  <p:sldIdLst>
    <p:sldId id="267" r:id="rId2"/>
    <p:sldId id="294" r:id="rId3"/>
    <p:sldId id="269" r:id="rId4"/>
    <p:sldId id="270" r:id="rId5"/>
    <p:sldId id="274" r:id="rId6"/>
    <p:sldId id="278" r:id="rId7"/>
    <p:sldId id="282" r:id="rId8"/>
    <p:sldId id="286" r:id="rId9"/>
    <p:sldId id="290" r:id="rId10"/>
    <p:sldId id="292" r:id="rId11"/>
  </p:sldIdLst>
  <p:sldSz cx="18288000" cy="10287000"/>
  <p:notesSz cx="6858000" cy="9144000"/>
  <p:embeddedFontLst>
    <p:embeddedFont>
      <p:font typeface="Barlow" panose="00000500000000000000" pitchFamily="2" charset="0"/>
      <p:regular r:id="rId13"/>
    </p:embeddedFont>
    <p:embeddedFont>
      <p:font typeface="Barlow Bold" panose="00000800000000000000" charset="0"/>
      <p:regular r:id="rId14"/>
    </p:embeddedFont>
    <p:embeddedFont>
      <p:font typeface="Barlow Heavy" panose="020B0604020202020204" charset="0"/>
      <p:regular r:id="rId15"/>
    </p:embeddedFont>
    <p:embeddedFont>
      <p:font typeface="Barlow Semi-Bold" panose="020B0604020202020204" charset="0"/>
      <p:regular r:id="rId16"/>
    </p:embeddedFont>
    <p:embeddedFont>
      <p:font typeface="Barlow Ultra-Bold" panose="020B0604020202020204" charset="0"/>
      <p:regular r:id="rId1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334E"/>
    <a:srgbClr val="415D92"/>
    <a:srgbClr val="7548AD"/>
    <a:srgbClr val="F7FAFD"/>
    <a:srgbClr val="F2F6FF"/>
    <a:srgbClr val="F8FA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0" d="100"/>
          <a:sy n="70" d="100"/>
        </p:scale>
        <p:origin x="783" y="2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A0A755-0E83-4750-AEAF-3733770A6024}" type="datetimeFigureOut">
              <a:rPr lang="pt-BR" smtClean="0"/>
              <a:t>12/11/2025</a:t>
            </a:fld>
            <a:endParaRPr lang="pt-B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377F80-40D7-4E5A-B401-816A5735AE75}" type="slidenum">
              <a:rPr lang="pt-BR" smtClean="0"/>
              <a:t>‹#›</a:t>
            </a:fld>
            <a:endParaRPr lang="pt-BR"/>
          </a:p>
        </p:txBody>
      </p:sp>
    </p:spTree>
    <p:extLst>
      <p:ext uri="{BB962C8B-B14F-4D97-AF65-F5344CB8AC3E}">
        <p14:creationId xmlns:p14="http://schemas.microsoft.com/office/powerpoint/2010/main" val="2679724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AF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11/12/2025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18" Type="http://schemas.openxmlformats.org/officeDocument/2006/relationships/image" Target="../media/image17.sv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svg"/><Relationship Id="rId17" Type="http://schemas.openxmlformats.org/officeDocument/2006/relationships/image" Target="../media/image16.png"/><Relationship Id="rId2" Type="http://schemas.openxmlformats.org/officeDocument/2006/relationships/image" Target="../media/image1.jpeg"/><Relationship Id="rId16" Type="http://schemas.openxmlformats.org/officeDocument/2006/relationships/image" Target="../media/image15.sv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sv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svg"/></Relationships>
</file>

<file path=ppt/slides/_rels/slide10.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9.png"/><Relationship Id="rId7" Type="http://schemas.openxmlformats.org/officeDocument/2006/relationships/image" Target="../media/image52.png"/><Relationship Id="rId2"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10" Type="http://schemas.openxmlformats.org/officeDocument/2006/relationships/image" Target="../media/image54.png"/><Relationship Id="rId4" Type="http://schemas.openxmlformats.org/officeDocument/2006/relationships/image" Target="../media/image2.png"/><Relationship Id="rId9" Type="http://schemas.openxmlformats.org/officeDocument/2006/relationships/image" Target="../media/image36.png"/></Relationships>
</file>

<file path=ppt/slides/_rels/slide2.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9.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18" Type="http://schemas.openxmlformats.org/officeDocument/2006/relationships/image" Target="../media/image25.jpeg"/><Relationship Id="rId3" Type="http://schemas.openxmlformats.org/officeDocument/2006/relationships/image" Target="../media/image20.png"/><Relationship Id="rId7" Type="http://schemas.openxmlformats.org/officeDocument/2006/relationships/image" Target="../media/image11.svg"/><Relationship Id="rId12" Type="http://schemas.openxmlformats.org/officeDocument/2006/relationships/image" Target="../media/image16.png"/><Relationship Id="rId17" Type="http://schemas.openxmlformats.org/officeDocument/2006/relationships/image" Target="../media/image24.jpeg"/><Relationship Id="rId2" Type="http://schemas.openxmlformats.org/officeDocument/2006/relationships/image" Target="../media/image18.png"/><Relationship Id="rId16"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5" Type="http://schemas.openxmlformats.org/officeDocument/2006/relationships/image" Target="../media/image22.svg"/><Relationship Id="rId10" Type="http://schemas.openxmlformats.org/officeDocument/2006/relationships/image" Target="../media/image14.png"/><Relationship Id="rId19" Type="http://schemas.openxmlformats.org/officeDocument/2006/relationships/image" Target="../media/image26.jpeg"/><Relationship Id="rId4" Type="http://schemas.openxmlformats.org/officeDocument/2006/relationships/image" Target="../media/image8.png"/><Relationship Id="rId9" Type="http://schemas.openxmlformats.org/officeDocument/2006/relationships/image" Target="../media/image13.svg"/><Relationship Id="rId14" Type="http://schemas.openxmlformats.org/officeDocument/2006/relationships/image" Target="../media/image21.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image" Target="../media/image27.png"/><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8.jpeg"/><Relationship Id="rId3" Type="http://schemas.openxmlformats.org/officeDocument/2006/relationships/image" Target="../media/image9.svg"/><Relationship Id="rId7" Type="http://schemas.openxmlformats.org/officeDocument/2006/relationships/image" Target="../media/image13.svg"/><Relationship Id="rId12"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7.svg"/><Relationship Id="rId5" Type="http://schemas.openxmlformats.org/officeDocument/2006/relationships/image" Target="../media/image11.sv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svg"/><Relationship Id="rId14" Type="http://schemas.openxmlformats.org/officeDocument/2006/relationships/image" Target="../media/image29.png"/></Relationships>
</file>

<file path=ppt/slides/_rels/slide6.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20.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31.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 Id="rId14" Type="http://schemas.openxmlformats.org/officeDocument/2006/relationships/image" Target="../media/image30.png"/></Relationships>
</file>

<file path=ppt/slides/_rels/slide7.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32.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34.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 Id="rId14" Type="http://schemas.openxmlformats.org/officeDocument/2006/relationships/image" Target="../media/image33.png"/></Relationships>
</file>

<file path=ppt/slides/_rels/slide8.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9.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svg"/><Relationship Id="rId18" Type="http://schemas.openxmlformats.org/officeDocument/2006/relationships/image" Target="../media/image12.png"/><Relationship Id="rId3" Type="http://schemas.openxmlformats.org/officeDocument/2006/relationships/image" Target="../media/image36.png"/><Relationship Id="rId21" Type="http://schemas.openxmlformats.org/officeDocument/2006/relationships/image" Target="../media/image15.svg"/><Relationship Id="rId7" Type="http://schemas.openxmlformats.org/officeDocument/2006/relationships/image" Target="../media/image40.svg"/><Relationship Id="rId12" Type="http://schemas.openxmlformats.org/officeDocument/2006/relationships/image" Target="../media/image45.png"/><Relationship Id="rId17" Type="http://schemas.openxmlformats.org/officeDocument/2006/relationships/image" Target="../media/image11.svg"/><Relationship Id="rId2" Type="http://schemas.openxmlformats.org/officeDocument/2006/relationships/image" Target="../media/image35.png"/><Relationship Id="rId16" Type="http://schemas.openxmlformats.org/officeDocument/2006/relationships/image" Target="../media/image10.png"/><Relationship Id="rId20"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39.png"/><Relationship Id="rId11" Type="http://schemas.openxmlformats.org/officeDocument/2006/relationships/image" Target="../media/image44.svg"/><Relationship Id="rId24" Type="http://schemas.openxmlformats.org/officeDocument/2006/relationships/image" Target="../media/image47.png"/><Relationship Id="rId5" Type="http://schemas.openxmlformats.org/officeDocument/2006/relationships/image" Target="../media/image38.svg"/><Relationship Id="rId15" Type="http://schemas.openxmlformats.org/officeDocument/2006/relationships/image" Target="../media/image9.svg"/><Relationship Id="rId23" Type="http://schemas.openxmlformats.org/officeDocument/2006/relationships/image" Target="../media/image17.svg"/><Relationship Id="rId10" Type="http://schemas.openxmlformats.org/officeDocument/2006/relationships/image" Target="../media/image43.png"/><Relationship Id="rId19" Type="http://schemas.openxmlformats.org/officeDocument/2006/relationships/image" Target="../media/image13.svg"/><Relationship Id="rId4" Type="http://schemas.openxmlformats.org/officeDocument/2006/relationships/image" Target="../media/image37.png"/><Relationship Id="rId9" Type="http://schemas.openxmlformats.org/officeDocument/2006/relationships/image" Target="../media/image42.svg"/><Relationship Id="rId14" Type="http://schemas.openxmlformats.org/officeDocument/2006/relationships/image" Target="../media/image8.png"/><Relationship Id="rId22"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0" y="155770"/>
            <a:ext cx="9038551" cy="10131229"/>
            <a:chOff x="0" y="0"/>
            <a:chExt cx="2380524" cy="2709333"/>
          </a:xfrm>
          <a:solidFill>
            <a:srgbClr val="F8FAFE"/>
          </a:solidFill>
        </p:grpSpPr>
        <p:sp>
          <p:nvSpPr>
            <p:cNvPr id="4" name="Freeform 4"/>
            <p:cNvSpPr/>
            <p:nvPr/>
          </p:nvSpPr>
          <p:spPr>
            <a:xfrm>
              <a:off x="0" y="0"/>
              <a:ext cx="2380524" cy="2709333"/>
            </a:xfrm>
            <a:custGeom>
              <a:avLst/>
              <a:gdLst/>
              <a:ahLst/>
              <a:cxnLst/>
              <a:rect l="l" t="t" r="r" b="b"/>
              <a:pathLst>
                <a:path w="2380524" h="2709333">
                  <a:moveTo>
                    <a:pt x="0" y="0"/>
                  </a:moveTo>
                  <a:lnTo>
                    <a:pt x="2380524" y="0"/>
                  </a:lnTo>
                  <a:lnTo>
                    <a:pt x="2380524" y="2709333"/>
                  </a:lnTo>
                  <a:lnTo>
                    <a:pt x="0" y="2709333"/>
                  </a:lnTo>
                  <a:close/>
                </a:path>
              </a:pathLst>
            </a:custGeom>
            <a:grpFill/>
          </p:spPr>
          <p:txBody>
            <a:bodyPr/>
            <a:lstStyle/>
            <a:p>
              <a:endParaRPr lang="pt-BR"/>
            </a:p>
          </p:txBody>
        </p:sp>
        <p:sp>
          <p:nvSpPr>
            <p:cNvPr id="5" name="TextBox 5"/>
            <p:cNvSpPr txBox="1"/>
            <p:nvPr/>
          </p:nvSpPr>
          <p:spPr>
            <a:xfrm>
              <a:off x="0" y="-47625"/>
              <a:ext cx="2380524" cy="2756958"/>
            </a:xfrm>
            <a:prstGeom prst="rect">
              <a:avLst/>
            </a:prstGeom>
            <a:grpFill/>
          </p:spPr>
          <p:txBody>
            <a:bodyPr lIns="50800" tIns="50800" rIns="50800" bIns="50800" rtlCol="0" anchor="ctr"/>
            <a:lstStyle/>
            <a:p>
              <a:pPr algn="ctr">
                <a:lnSpc>
                  <a:spcPts val="2659"/>
                </a:lnSpc>
              </a:pPr>
              <a:endParaRPr/>
            </a:p>
          </p:txBody>
        </p:sp>
      </p:grpSp>
      <p:sp>
        <p:nvSpPr>
          <p:cNvPr id="2" name="Freeform 2"/>
          <p:cNvSpPr/>
          <p:nvPr/>
        </p:nvSpPr>
        <p:spPr>
          <a:xfrm>
            <a:off x="4326099" y="0"/>
            <a:ext cx="13961901" cy="10287000"/>
          </a:xfrm>
          <a:custGeom>
            <a:avLst/>
            <a:gdLst/>
            <a:ahLst/>
            <a:cxnLst/>
            <a:rect l="l" t="t" r="r" b="b"/>
            <a:pathLst>
              <a:path w="18355985" h="10287000">
                <a:moveTo>
                  <a:pt x="0" y="0"/>
                </a:moveTo>
                <a:lnTo>
                  <a:pt x="18355985" y="0"/>
                </a:lnTo>
                <a:lnTo>
                  <a:pt x="18355985" y="10287000"/>
                </a:lnTo>
                <a:lnTo>
                  <a:pt x="0" y="10287000"/>
                </a:lnTo>
                <a:lnTo>
                  <a:pt x="0" y="0"/>
                </a:lnTo>
                <a:close/>
              </a:path>
            </a:pathLst>
          </a:custGeom>
          <a:blipFill>
            <a:blip r:embed="rId2" cstate="print">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dirty="0"/>
          </a:p>
        </p:txBody>
      </p:sp>
      <p:sp>
        <p:nvSpPr>
          <p:cNvPr id="6" name="AutoShape 6"/>
          <p:cNvSpPr/>
          <p:nvPr/>
        </p:nvSpPr>
        <p:spPr>
          <a:xfrm flipV="1">
            <a:off x="0" y="9794869"/>
            <a:ext cx="9144000" cy="0"/>
          </a:xfrm>
          <a:prstGeom prst="line">
            <a:avLst/>
          </a:prstGeom>
          <a:ln w="9525" cap="flat">
            <a:solidFill>
              <a:srgbClr val="C5D1DD"/>
            </a:solidFill>
            <a:prstDash val="solid"/>
            <a:headEnd type="none" w="sm" len="sm"/>
            <a:tailEnd type="none" w="sm" len="sm"/>
          </a:ln>
        </p:spPr>
        <p:txBody>
          <a:bodyPr/>
          <a:lstStyle/>
          <a:p>
            <a:endParaRPr lang="pt-BR"/>
          </a:p>
        </p:txBody>
      </p:sp>
      <p:sp>
        <p:nvSpPr>
          <p:cNvPr id="7" name="Freeform 7"/>
          <p:cNvSpPr/>
          <p:nvPr/>
        </p:nvSpPr>
        <p:spPr>
          <a:xfrm>
            <a:off x="1630451" y="1321444"/>
            <a:ext cx="4628100" cy="2254101"/>
          </a:xfrm>
          <a:custGeom>
            <a:avLst/>
            <a:gdLst/>
            <a:ahLst/>
            <a:cxnLst/>
            <a:rect l="l" t="t" r="r" b="b"/>
            <a:pathLst>
              <a:path w="4628100" h="2254101">
                <a:moveTo>
                  <a:pt x="0" y="0"/>
                </a:moveTo>
                <a:lnTo>
                  <a:pt x="4628100" y="0"/>
                </a:lnTo>
                <a:lnTo>
                  <a:pt x="4628100" y="2254100"/>
                </a:lnTo>
                <a:lnTo>
                  <a:pt x="0" y="2254100"/>
                </a:lnTo>
                <a:lnTo>
                  <a:pt x="0" y="0"/>
                </a:lnTo>
                <a:close/>
              </a:path>
            </a:pathLst>
          </a:custGeom>
          <a:blipFill>
            <a:blip r:embed="rId3">
              <a:extLst>
                <a:ext uri="{28A0092B-C50C-407E-A947-70E740481C1C}">
                  <a14:useLocalDpi xmlns:a14="http://schemas.microsoft.com/office/drawing/2010/main" val="0"/>
                </a:ext>
              </a:extLst>
            </a:blip>
            <a:stretch>
              <a:fillRect/>
            </a:stretch>
          </a:blipFill>
        </p:spPr>
        <p:txBody>
          <a:bodyPr/>
          <a:lstStyle/>
          <a:p>
            <a:endParaRPr lang="pt-BR"/>
          </a:p>
        </p:txBody>
      </p:sp>
      <p:sp>
        <p:nvSpPr>
          <p:cNvPr id="8" name="Freeform 8"/>
          <p:cNvSpPr/>
          <p:nvPr/>
        </p:nvSpPr>
        <p:spPr>
          <a:xfrm>
            <a:off x="4993861" y="3373730"/>
            <a:ext cx="1237537" cy="271936"/>
          </a:xfrm>
          <a:custGeom>
            <a:avLst/>
            <a:gdLst/>
            <a:ahLst/>
            <a:cxnLst/>
            <a:rect l="l" t="t" r="r" b="b"/>
            <a:pathLst>
              <a:path w="1237537" h="271936">
                <a:moveTo>
                  <a:pt x="0" y="0"/>
                </a:moveTo>
                <a:lnTo>
                  <a:pt x="1237537" y="0"/>
                </a:lnTo>
                <a:lnTo>
                  <a:pt x="1237537" y="271935"/>
                </a:lnTo>
                <a:lnTo>
                  <a:pt x="0" y="271935"/>
                </a:lnTo>
                <a:lnTo>
                  <a:pt x="0" y="0"/>
                </a:lnTo>
                <a:close/>
              </a:path>
            </a:pathLst>
          </a:custGeom>
          <a:blipFill>
            <a:blip r:embed="rId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9" name="Freeform 9"/>
          <p:cNvSpPr/>
          <p:nvPr/>
        </p:nvSpPr>
        <p:spPr>
          <a:xfrm>
            <a:off x="1630451" y="7340354"/>
            <a:ext cx="289370" cy="289370"/>
          </a:xfrm>
          <a:custGeom>
            <a:avLst/>
            <a:gdLst/>
            <a:ahLst/>
            <a:cxnLst/>
            <a:rect l="l" t="t" r="r" b="b"/>
            <a:pathLst>
              <a:path w="289370" h="289370">
                <a:moveTo>
                  <a:pt x="0" y="0"/>
                </a:moveTo>
                <a:lnTo>
                  <a:pt x="289370" y="0"/>
                </a:lnTo>
                <a:lnTo>
                  <a:pt x="289370" y="289370"/>
                </a:lnTo>
                <a:lnTo>
                  <a:pt x="0" y="28937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0" name="Freeform 10"/>
          <p:cNvSpPr/>
          <p:nvPr/>
        </p:nvSpPr>
        <p:spPr>
          <a:xfrm>
            <a:off x="1630451" y="7826844"/>
            <a:ext cx="289370" cy="289370"/>
          </a:xfrm>
          <a:custGeom>
            <a:avLst/>
            <a:gdLst/>
            <a:ahLst/>
            <a:cxnLst/>
            <a:rect l="l" t="t" r="r" b="b"/>
            <a:pathLst>
              <a:path w="289370" h="289370">
                <a:moveTo>
                  <a:pt x="0" y="0"/>
                </a:moveTo>
                <a:lnTo>
                  <a:pt x="289370" y="0"/>
                </a:lnTo>
                <a:lnTo>
                  <a:pt x="289370" y="289370"/>
                </a:lnTo>
                <a:lnTo>
                  <a:pt x="0" y="28937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BR"/>
          </a:p>
        </p:txBody>
      </p:sp>
      <p:grpSp>
        <p:nvGrpSpPr>
          <p:cNvPr id="11" name="Group 11"/>
          <p:cNvGrpSpPr/>
          <p:nvPr/>
        </p:nvGrpSpPr>
        <p:grpSpPr>
          <a:xfrm>
            <a:off x="333415" y="9925467"/>
            <a:ext cx="1378357" cy="205762"/>
            <a:chOff x="0" y="0"/>
            <a:chExt cx="1837809" cy="274349"/>
          </a:xfrm>
        </p:grpSpPr>
        <p:sp>
          <p:nvSpPr>
            <p:cNvPr id="12" name="Freeform 12"/>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3" name="Freeform 13"/>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sp>
          <p:nvSpPr>
            <p:cNvPr id="14" name="Freeform 14"/>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13">
                <a:extLst>
                  <a:ext uri="{96DAC541-7B7A-43D3-8B79-37D633B846F1}">
                    <asvg:svgBlip xmlns:asvg="http://schemas.microsoft.com/office/drawing/2016/SVG/main" r:embed="rId14"/>
                  </a:ext>
                </a:extLst>
              </a:blip>
              <a:stretch>
                <a:fillRect r="-16608"/>
              </a:stretch>
            </a:blipFill>
          </p:spPr>
          <p:txBody>
            <a:bodyPr/>
            <a:lstStyle/>
            <a:p>
              <a:endParaRPr lang="pt-BR"/>
            </a:p>
          </p:txBody>
        </p:sp>
        <p:sp>
          <p:nvSpPr>
            <p:cNvPr id="15" name="Freeform 15"/>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pt-BR"/>
            </a:p>
          </p:txBody>
        </p:sp>
        <p:sp>
          <p:nvSpPr>
            <p:cNvPr id="16" name="Freeform 16"/>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pt-BR"/>
            </a:p>
          </p:txBody>
        </p:sp>
      </p:grpSp>
      <p:sp>
        <p:nvSpPr>
          <p:cNvPr id="17" name="TextBox 17"/>
          <p:cNvSpPr txBox="1"/>
          <p:nvPr/>
        </p:nvSpPr>
        <p:spPr>
          <a:xfrm>
            <a:off x="3710193" y="3362710"/>
            <a:ext cx="1212561" cy="295057"/>
          </a:xfrm>
          <a:prstGeom prst="rect">
            <a:avLst/>
          </a:prstGeom>
        </p:spPr>
        <p:txBody>
          <a:bodyPr lIns="0" tIns="0" rIns="0" bIns="0" rtlCol="0" anchor="t">
            <a:spAutoFit/>
          </a:bodyPr>
          <a:lstStyle/>
          <a:p>
            <a:pPr algn="r">
              <a:lnSpc>
                <a:spcPts val="2360"/>
              </a:lnSpc>
            </a:pPr>
            <a:r>
              <a:rPr lang="en-US" sz="1686">
                <a:solidFill>
                  <a:srgbClr val="42325C"/>
                </a:solidFill>
                <a:latin typeface="Barlow"/>
                <a:ea typeface="Barlow"/>
                <a:cs typeface="Barlow"/>
                <a:sym typeface="Barlow"/>
              </a:rPr>
              <a:t>um CEPID</a:t>
            </a:r>
          </a:p>
        </p:txBody>
      </p:sp>
      <p:sp>
        <p:nvSpPr>
          <p:cNvPr id="18" name="TextBox 18"/>
          <p:cNvSpPr txBox="1"/>
          <p:nvPr/>
        </p:nvSpPr>
        <p:spPr>
          <a:xfrm>
            <a:off x="1630451" y="4836081"/>
            <a:ext cx="9160063" cy="1909092"/>
          </a:xfrm>
          <a:prstGeom prst="rect">
            <a:avLst/>
          </a:prstGeom>
        </p:spPr>
        <p:txBody>
          <a:bodyPr lIns="0" tIns="0" rIns="0" bIns="0" rtlCol="0" anchor="t">
            <a:spAutoFit/>
          </a:bodyPr>
          <a:lstStyle/>
          <a:p>
            <a:pPr algn="l">
              <a:lnSpc>
                <a:spcPts val="5082"/>
              </a:lnSpc>
            </a:pPr>
            <a:r>
              <a:rPr lang="en-US" sz="4200" b="1" spc="-184">
                <a:solidFill>
                  <a:srgbClr val="466397"/>
                </a:solidFill>
                <a:latin typeface="Barlow Bold"/>
                <a:ea typeface="Barlow Bold"/>
                <a:cs typeface="Barlow Bold"/>
                <a:sym typeface="Barlow Bold"/>
              </a:rPr>
              <a:t>Integração Diagnóstica e Terapêutica: Resultados de Novo Estudo em Teranósticos</a:t>
            </a:r>
          </a:p>
        </p:txBody>
      </p:sp>
      <p:sp>
        <p:nvSpPr>
          <p:cNvPr id="19" name="TextBox 19"/>
          <p:cNvSpPr txBox="1"/>
          <p:nvPr/>
        </p:nvSpPr>
        <p:spPr>
          <a:xfrm>
            <a:off x="2097333" y="7187027"/>
            <a:ext cx="6567308" cy="498395"/>
          </a:xfrm>
          <a:prstGeom prst="rect">
            <a:avLst/>
          </a:prstGeom>
        </p:spPr>
        <p:txBody>
          <a:bodyPr lIns="0" tIns="0" rIns="0" bIns="0" rtlCol="0" anchor="t">
            <a:spAutoFit/>
          </a:bodyPr>
          <a:lstStyle/>
          <a:p>
            <a:pPr algn="l">
              <a:lnSpc>
                <a:spcPts val="4031"/>
              </a:lnSpc>
            </a:pPr>
            <a:r>
              <a:rPr lang="en-US" sz="2879" b="1">
                <a:solidFill>
                  <a:srgbClr val="466397"/>
                </a:solidFill>
                <a:latin typeface="Barlow Bold"/>
                <a:ea typeface="Barlow Bold"/>
                <a:cs typeface="Barlow Bold"/>
                <a:sym typeface="Barlow Bold"/>
              </a:rPr>
              <a:t>Dra. Rosamaria Vieira Mascarenhas</a:t>
            </a:r>
          </a:p>
        </p:txBody>
      </p:sp>
      <p:sp>
        <p:nvSpPr>
          <p:cNvPr id="20" name="TextBox 20"/>
          <p:cNvSpPr txBox="1"/>
          <p:nvPr/>
        </p:nvSpPr>
        <p:spPr>
          <a:xfrm>
            <a:off x="2097333" y="7732589"/>
            <a:ext cx="6567308" cy="430255"/>
          </a:xfrm>
          <a:prstGeom prst="rect">
            <a:avLst/>
          </a:prstGeom>
        </p:spPr>
        <p:txBody>
          <a:bodyPr lIns="0" tIns="0" rIns="0" bIns="0" rtlCol="0" anchor="t">
            <a:spAutoFit/>
          </a:bodyPr>
          <a:lstStyle/>
          <a:p>
            <a:pPr algn="l">
              <a:lnSpc>
                <a:spcPts val="3583"/>
              </a:lnSpc>
            </a:pPr>
            <a:r>
              <a:rPr lang="en-US" sz="2559">
                <a:solidFill>
                  <a:srgbClr val="466397"/>
                </a:solidFill>
                <a:latin typeface="Barlow"/>
                <a:ea typeface="Barlow"/>
                <a:cs typeface="Barlow"/>
                <a:sym typeface="Barlow"/>
              </a:rPr>
              <a:t>Hospital das Clínicas | UNICAMP</a:t>
            </a:r>
          </a:p>
        </p:txBody>
      </p:sp>
      <p:sp>
        <p:nvSpPr>
          <p:cNvPr id="21" name="TextBox 21"/>
          <p:cNvSpPr txBox="1"/>
          <p:nvPr/>
        </p:nvSpPr>
        <p:spPr>
          <a:xfrm>
            <a:off x="1888073" y="9928159"/>
            <a:ext cx="4666302" cy="181328"/>
          </a:xfrm>
          <a:prstGeom prst="rect">
            <a:avLst/>
          </a:prstGeom>
        </p:spPr>
        <p:txBody>
          <a:bodyPr lIns="0" tIns="0" rIns="0" bIns="0" rtlCol="0" anchor="t">
            <a:spAutoFit/>
          </a:bodyPr>
          <a:lstStyle/>
          <a:p>
            <a:pPr algn="l">
              <a:lnSpc>
                <a:spcPts val="1555"/>
              </a:lnSpc>
            </a:pPr>
            <a:r>
              <a:rPr lang="en-US" sz="1111" spc="-24">
                <a:solidFill>
                  <a:srgbClr val="466397"/>
                </a:solidFill>
                <a:latin typeface="Barlow"/>
                <a:ea typeface="Barlow"/>
                <a:cs typeface="Barlow"/>
                <a:sym typeface="Barlow"/>
              </a:rPr>
              <a:t>Estamos nas redes sociais: </a:t>
            </a:r>
            <a:r>
              <a:rPr lang="en-US" sz="1111" b="1" spc="-24">
                <a:solidFill>
                  <a:srgbClr val="466397"/>
                </a:solidFill>
                <a:latin typeface="Barlow Bold"/>
                <a:ea typeface="Barlow Bold"/>
                <a:cs typeface="Barlow Bold"/>
                <a:sym typeface="Barlow Bold"/>
              </a:rPr>
              <a:t>@cepidcancerthera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1"/>
          <p:cNvSpPr/>
          <p:nvPr/>
        </p:nvSpPr>
        <p:spPr>
          <a:xfrm>
            <a:off x="11201084" y="2191450"/>
            <a:ext cx="4155810" cy="4155810"/>
          </a:xfrm>
          <a:custGeom>
            <a:avLst/>
            <a:gdLst/>
            <a:ahLst/>
            <a:cxnLst/>
            <a:rect l="l" t="t" r="r" b="b"/>
            <a:pathLst>
              <a:path w="4155810" h="4155810">
                <a:moveTo>
                  <a:pt x="0" y="0"/>
                </a:moveTo>
                <a:lnTo>
                  <a:pt x="4155810" y="0"/>
                </a:lnTo>
                <a:lnTo>
                  <a:pt x="4155810" y="4155810"/>
                </a:lnTo>
                <a:lnTo>
                  <a:pt x="0" y="4155810"/>
                </a:lnTo>
                <a:lnTo>
                  <a:pt x="0" y="0"/>
                </a:lnTo>
                <a:close/>
              </a:path>
            </a:pathLst>
          </a:custGeom>
          <a:blipFill>
            <a:blip r:embed="rId2">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grpSp>
        <p:nvGrpSpPr>
          <p:cNvPr id="12" name="Group 12"/>
          <p:cNvGrpSpPr/>
          <p:nvPr/>
        </p:nvGrpSpPr>
        <p:grpSpPr>
          <a:xfrm rot="61852">
            <a:off x="11125432" y="2280748"/>
            <a:ext cx="4307114" cy="4307114"/>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04775" cap="sq">
              <a:gradFill>
                <a:gsLst>
                  <a:gs pos="0">
                    <a:srgbClr val="A0129F">
                      <a:alpha val="100000"/>
                    </a:srgbClr>
                  </a:gs>
                  <a:gs pos="33333">
                    <a:srgbClr val="7548AD">
                      <a:alpha val="100000"/>
                    </a:srgbClr>
                  </a:gs>
                  <a:gs pos="66667">
                    <a:srgbClr val="1E86C2">
                      <a:alpha val="100000"/>
                    </a:srgbClr>
                  </a:gs>
                  <a:gs pos="100000">
                    <a:srgbClr val="50BCE0">
                      <a:alpha val="100000"/>
                    </a:srgbClr>
                  </a:gs>
                </a:gsLst>
                <a:lin ang="2700000"/>
              </a:gradFill>
              <a:prstDash val="solid"/>
              <a:miter/>
            </a:ln>
          </p:spPr>
          <p:txBody>
            <a:bodyPr/>
            <a:lstStyle/>
            <a:p>
              <a:endParaRPr lang="pt-BR"/>
            </a:p>
          </p:txBody>
        </p:sp>
        <p:sp>
          <p:nvSpPr>
            <p:cNvPr id="14" name="TextBox 14"/>
            <p:cNvSpPr txBox="1"/>
            <p:nvPr/>
          </p:nvSpPr>
          <p:spPr>
            <a:xfrm>
              <a:off x="76200" y="38100"/>
              <a:ext cx="660400" cy="698500"/>
            </a:xfrm>
            <a:prstGeom prst="rect">
              <a:avLst/>
            </a:prstGeom>
          </p:spPr>
          <p:txBody>
            <a:bodyPr lIns="23372" tIns="23372" rIns="23372" bIns="23372" rtlCol="0" anchor="ctr"/>
            <a:lstStyle/>
            <a:p>
              <a:pPr algn="ctr">
                <a:lnSpc>
                  <a:spcPts val="2038"/>
                </a:lnSpc>
              </a:pPr>
              <a:endParaRPr/>
            </a:p>
          </p:txBody>
        </p:sp>
      </p:grpSp>
      <p:pic>
        <p:nvPicPr>
          <p:cNvPr id="15"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2101" y="4802808"/>
            <a:ext cx="6115128" cy="1555315"/>
          </a:xfrm>
          <a:prstGeom prst="rect">
            <a:avLst/>
          </a:prstGeom>
        </p:spPr>
      </p:pic>
      <p:sp>
        <p:nvSpPr>
          <p:cNvPr id="16" name="Freeform 16"/>
          <p:cNvSpPr/>
          <p:nvPr/>
        </p:nvSpPr>
        <p:spPr>
          <a:xfrm>
            <a:off x="1928997" y="1444410"/>
            <a:ext cx="5871025" cy="2859463"/>
          </a:xfrm>
          <a:custGeom>
            <a:avLst/>
            <a:gdLst/>
            <a:ahLst/>
            <a:cxnLst/>
            <a:rect l="l" t="t" r="r" b="b"/>
            <a:pathLst>
              <a:path w="5871025" h="2859463">
                <a:moveTo>
                  <a:pt x="0" y="0"/>
                </a:moveTo>
                <a:lnTo>
                  <a:pt x="5871024" y="0"/>
                </a:lnTo>
                <a:lnTo>
                  <a:pt x="5871024" y="2859463"/>
                </a:lnTo>
                <a:lnTo>
                  <a:pt x="0" y="2859463"/>
                </a:lnTo>
                <a:lnTo>
                  <a:pt x="0" y="0"/>
                </a:lnTo>
                <a:close/>
              </a:path>
            </a:pathLst>
          </a:custGeom>
          <a:blipFill>
            <a:blip r:embed="rId4">
              <a:extLst>
                <a:ext uri="{28A0092B-C50C-407E-A947-70E740481C1C}">
                  <a14:useLocalDpi xmlns:a14="http://schemas.microsoft.com/office/drawing/2010/main" val="0"/>
                </a:ext>
              </a:extLst>
            </a:blip>
            <a:stretch>
              <a:fillRect/>
            </a:stretch>
          </a:blipFill>
        </p:spPr>
        <p:txBody>
          <a:bodyPr/>
          <a:lstStyle/>
          <a:p>
            <a:endParaRPr lang="pt-BR"/>
          </a:p>
        </p:txBody>
      </p:sp>
      <p:sp>
        <p:nvSpPr>
          <p:cNvPr id="17" name="Freeform 17"/>
          <p:cNvSpPr/>
          <p:nvPr/>
        </p:nvSpPr>
        <p:spPr>
          <a:xfrm>
            <a:off x="7099884" y="8871974"/>
            <a:ext cx="954766" cy="1037294"/>
          </a:xfrm>
          <a:custGeom>
            <a:avLst/>
            <a:gdLst/>
            <a:ahLst/>
            <a:cxnLst/>
            <a:rect l="l" t="t" r="r" b="b"/>
            <a:pathLst>
              <a:path w="954766" h="1037294">
                <a:moveTo>
                  <a:pt x="0" y="0"/>
                </a:moveTo>
                <a:lnTo>
                  <a:pt x="954766" y="0"/>
                </a:lnTo>
                <a:lnTo>
                  <a:pt x="954766" y="1037294"/>
                </a:lnTo>
                <a:lnTo>
                  <a:pt x="0" y="1037294"/>
                </a:lnTo>
                <a:lnTo>
                  <a:pt x="0" y="0"/>
                </a:lnTo>
                <a:close/>
              </a:path>
            </a:pathLst>
          </a:custGeom>
          <a:blipFill>
            <a:blip r:embed="rId5"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18" name="Freeform 18"/>
          <p:cNvSpPr/>
          <p:nvPr/>
        </p:nvSpPr>
        <p:spPr>
          <a:xfrm>
            <a:off x="12282997" y="8871974"/>
            <a:ext cx="985085" cy="1037294"/>
          </a:xfrm>
          <a:custGeom>
            <a:avLst/>
            <a:gdLst/>
            <a:ahLst/>
            <a:cxnLst/>
            <a:rect l="l" t="t" r="r" b="b"/>
            <a:pathLst>
              <a:path w="985085" h="1037294">
                <a:moveTo>
                  <a:pt x="0" y="0"/>
                </a:moveTo>
                <a:lnTo>
                  <a:pt x="985085" y="0"/>
                </a:lnTo>
                <a:lnTo>
                  <a:pt x="985085" y="1037294"/>
                </a:lnTo>
                <a:lnTo>
                  <a:pt x="0" y="1037294"/>
                </a:lnTo>
                <a:lnTo>
                  <a:pt x="0" y="0"/>
                </a:lnTo>
                <a:close/>
              </a:path>
            </a:pathLst>
          </a:custGeom>
          <a:blipFill>
            <a:blip r:embed="rId6"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19" name="Freeform 19"/>
          <p:cNvSpPr/>
          <p:nvPr/>
        </p:nvSpPr>
        <p:spPr>
          <a:xfrm>
            <a:off x="9132064" y="9100270"/>
            <a:ext cx="2073520" cy="580701"/>
          </a:xfrm>
          <a:custGeom>
            <a:avLst/>
            <a:gdLst/>
            <a:ahLst/>
            <a:cxnLst/>
            <a:rect l="l" t="t" r="r" b="b"/>
            <a:pathLst>
              <a:path w="2073520" h="580701">
                <a:moveTo>
                  <a:pt x="0" y="0"/>
                </a:moveTo>
                <a:lnTo>
                  <a:pt x="2073520" y="0"/>
                </a:lnTo>
                <a:lnTo>
                  <a:pt x="2073520" y="580701"/>
                </a:lnTo>
                <a:lnTo>
                  <a:pt x="0" y="580701"/>
                </a:lnTo>
                <a:lnTo>
                  <a:pt x="0" y="0"/>
                </a:lnTo>
                <a:close/>
              </a:path>
            </a:pathLst>
          </a:custGeom>
          <a:blipFill>
            <a:blip r:embed="rId7">
              <a:extLst>
                <a:ext uri="{28A0092B-C50C-407E-A947-70E740481C1C}">
                  <a14:useLocalDpi xmlns:a14="http://schemas.microsoft.com/office/drawing/2010/main" val="0"/>
                </a:ext>
              </a:extLst>
            </a:blip>
            <a:stretch>
              <a:fillRect/>
            </a:stretch>
          </a:blipFill>
        </p:spPr>
        <p:txBody>
          <a:bodyPr/>
          <a:lstStyle/>
          <a:p>
            <a:endParaRPr lang="pt-BR"/>
          </a:p>
        </p:txBody>
      </p:sp>
      <p:sp>
        <p:nvSpPr>
          <p:cNvPr id="20" name="Freeform 20"/>
          <p:cNvSpPr/>
          <p:nvPr/>
        </p:nvSpPr>
        <p:spPr>
          <a:xfrm>
            <a:off x="5019918" y="8871974"/>
            <a:ext cx="1002552" cy="1037294"/>
          </a:xfrm>
          <a:custGeom>
            <a:avLst/>
            <a:gdLst/>
            <a:ahLst/>
            <a:cxnLst/>
            <a:rect l="l" t="t" r="r" b="b"/>
            <a:pathLst>
              <a:path w="1002552" h="1037294">
                <a:moveTo>
                  <a:pt x="0" y="0"/>
                </a:moveTo>
                <a:lnTo>
                  <a:pt x="1002552" y="0"/>
                </a:lnTo>
                <a:lnTo>
                  <a:pt x="1002552" y="1037294"/>
                </a:lnTo>
                <a:lnTo>
                  <a:pt x="0" y="1037294"/>
                </a:lnTo>
                <a:lnTo>
                  <a:pt x="0" y="0"/>
                </a:lnTo>
                <a:close/>
              </a:path>
            </a:pathLst>
          </a:custGeom>
          <a:blipFill>
            <a:blip r:embed="rId8">
              <a:extLst>
                <a:ext uri="{28A0092B-C50C-407E-A947-70E740481C1C}">
                  <a14:useLocalDpi xmlns:a14="http://schemas.microsoft.com/office/drawing/2010/main" val="0"/>
                </a:ext>
              </a:extLst>
            </a:blip>
            <a:stretch>
              <a:fillRect/>
            </a:stretch>
          </a:blipFill>
        </p:spPr>
        <p:txBody>
          <a:bodyPr/>
          <a:lstStyle/>
          <a:p>
            <a:endParaRPr lang="pt-BR"/>
          </a:p>
        </p:txBody>
      </p:sp>
      <p:sp>
        <p:nvSpPr>
          <p:cNvPr id="21" name="Freeform 21"/>
          <p:cNvSpPr/>
          <p:nvPr/>
        </p:nvSpPr>
        <p:spPr>
          <a:xfrm>
            <a:off x="13303566" y="5497073"/>
            <a:ext cx="4984434" cy="4789927"/>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9"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22" name="TextBox 22"/>
          <p:cNvSpPr txBox="1"/>
          <p:nvPr/>
        </p:nvSpPr>
        <p:spPr>
          <a:xfrm>
            <a:off x="11065221" y="5395863"/>
            <a:ext cx="4383907" cy="461934"/>
          </a:xfrm>
          <a:prstGeom prst="rect">
            <a:avLst/>
          </a:prstGeom>
        </p:spPr>
        <p:txBody>
          <a:bodyPr lIns="0" tIns="0" rIns="0" bIns="0" rtlCol="0" anchor="t">
            <a:spAutoFit/>
          </a:bodyPr>
          <a:lstStyle/>
          <a:p>
            <a:pPr algn="ctr">
              <a:lnSpc>
                <a:spcPts val="3740"/>
              </a:lnSpc>
            </a:pPr>
            <a:r>
              <a:rPr lang="en-US" sz="2671" spc="-133">
                <a:solidFill>
                  <a:srgbClr val="2F334E"/>
                </a:solidFill>
                <a:latin typeface="Barlow"/>
                <a:ea typeface="Barlow"/>
                <a:cs typeface="Barlow"/>
                <a:sym typeface="Barlow"/>
              </a:rPr>
              <a:t>cancerthera.org.br</a:t>
            </a:r>
          </a:p>
        </p:txBody>
      </p:sp>
      <p:sp>
        <p:nvSpPr>
          <p:cNvPr id="23" name="TextBox 23"/>
          <p:cNvSpPr txBox="1"/>
          <p:nvPr/>
        </p:nvSpPr>
        <p:spPr>
          <a:xfrm>
            <a:off x="1991293" y="4608879"/>
            <a:ext cx="2148906" cy="685758"/>
          </a:xfrm>
          <a:prstGeom prst="rect">
            <a:avLst/>
          </a:prstGeom>
        </p:spPr>
        <p:txBody>
          <a:bodyPr lIns="0" tIns="0" rIns="0" bIns="0" rtlCol="0" anchor="t">
            <a:spAutoFit/>
          </a:bodyPr>
          <a:lstStyle/>
          <a:p>
            <a:pPr algn="l">
              <a:lnSpc>
                <a:spcPts val="5539"/>
              </a:lnSpc>
            </a:pPr>
            <a:r>
              <a:rPr lang="en-US" sz="3956" b="1" spc="-87">
                <a:solidFill>
                  <a:srgbClr val="4A3A99"/>
                </a:solidFill>
                <a:latin typeface="Barlow Bold"/>
                <a:ea typeface="Barlow Bold"/>
                <a:cs typeface="Barlow Bold"/>
                <a:sym typeface="Barlow Bold"/>
              </a:rPr>
              <a:t>Centro de</a:t>
            </a:r>
          </a:p>
        </p:txBody>
      </p:sp>
      <p:sp>
        <p:nvSpPr>
          <p:cNvPr id="24" name="TextBox 24"/>
          <p:cNvSpPr txBox="1"/>
          <p:nvPr/>
        </p:nvSpPr>
        <p:spPr>
          <a:xfrm>
            <a:off x="2288499" y="5693084"/>
            <a:ext cx="2572977" cy="685758"/>
          </a:xfrm>
          <a:prstGeom prst="rect">
            <a:avLst/>
          </a:prstGeom>
        </p:spPr>
        <p:txBody>
          <a:bodyPr lIns="0" tIns="0" rIns="0" bIns="0" rtlCol="0" anchor="t">
            <a:spAutoFit/>
          </a:bodyPr>
          <a:lstStyle/>
          <a:p>
            <a:pPr algn="l">
              <a:lnSpc>
                <a:spcPts val="5539"/>
              </a:lnSpc>
            </a:pPr>
            <a:r>
              <a:rPr lang="en-US" sz="3956" b="1" spc="-87">
                <a:solidFill>
                  <a:srgbClr val="4A3A99"/>
                </a:solidFill>
                <a:latin typeface="Barlow Bold"/>
                <a:ea typeface="Barlow Bold"/>
                <a:cs typeface="Barlow Bold"/>
                <a:sym typeface="Barlow Bold"/>
              </a:rPr>
              <a:t> em câncer </a:t>
            </a:r>
          </a:p>
        </p:txBody>
      </p:sp>
      <p:pic>
        <p:nvPicPr>
          <p:cNvPr id="26" name="Picture 25" descr="A black background with text on it&#10;&#10;AI-generated content may be incorrect.">
            <a:extLst>
              <a:ext uri="{FF2B5EF4-FFF2-40B4-BE49-F238E27FC236}">
                <a16:creationId xmlns:a16="http://schemas.microsoft.com/office/drawing/2014/main" id="{A21EA6D7-D121-4B99-E63B-5ECEBCA6224C}"/>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a:xfrm>
            <a:off x="2286000" y="6378842"/>
            <a:ext cx="5257800" cy="123679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E108DF-C1E6-D3C2-182F-45EDDCF346BF}"/>
            </a:ext>
          </a:extLst>
        </p:cNvPr>
        <p:cNvGrpSpPr/>
        <p:nvPr/>
      </p:nvGrpSpPr>
      <p:grpSpPr>
        <a:xfrm>
          <a:off x="0" y="0"/>
          <a:ext cx="0" cy="0"/>
          <a:chOff x="0" y="0"/>
          <a:chExt cx="0" cy="0"/>
        </a:xfrm>
      </p:grpSpPr>
      <p:sp>
        <p:nvSpPr>
          <p:cNvPr id="38" name="Rectangle: Rounded Corners 37">
            <a:extLst>
              <a:ext uri="{FF2B5EF4-FFF2-40B4-BE49-F238E27FC236}">
                <a16:creationId xmlns:a16="http://schemas.microsoft.com/office/drawing/2014/main" id="{A880EA7B-CFEE-9BA7-4F9E-6430DF819A0B}"/>
              </a:ext>
            </a:extLst>
          </p:cNvPr>
          <p:cNvSpPr/>
          <p:nvPr/>
        </p:nvSpPr>
        <p:spPr>
          <a:xfrm>
            <a:off x="-457200" y="2663872"/>
            <a:ext cx="8672047" cy="803228"/>
          </a:xfrm>
          <a:prstGeom prst="roundRect">
            <a:avLst/>
          </a:prstGeom>
          <a:solidFill>
            <a:srgbClr val="415D9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TextBox 7">
            <a:extLst>
              <a:ext uri="{FF2B5EF4-FFF2-40B4-BE49-F238E27FC236}">
                <a16:creationId xmlns:a16="http://schemas.microsoft.com/office/drawing/2014/main" id="{997E0A20-F048-2277-92DB-DC5A1BCF064D}"/>
              </a:ext>
            </a:extLst>
          </p:cNvPr>
          <p:cNvSpPr txBox="1"/>
          <p:nvPr/>
        </p:nvSpPr>
        <p:spPr>
          <a:xfrm>
            <a:off x="3383139" y="4046655"/>
            <a:ext cx="5248801" cy="592330"/>
          </a:xfrm>
          <a:prstGeom prst="rect">
            <a:avLst/>
          </a:prstGeom>
        </p:spPr>
        <p:txBody>
          <a:bodyPr lIns="0" tIns="0" rIns="0" bIns="0" rtlCol="0" anchor="t">
            <a:spAutoFit/>
          </a:bodyPr>
          <a:lstStyle/>
          <a:p>
            <a:pPr algn="l">
              <a:lnSpc>
                <a:spcPts val="2320"/>
              </a:lnSpc>
            </a:pPr>
            <a:r>
              <a:rPr lang="en-US" sz="2400" b="1" dirty="0" err="1">
                <a:solidFill>
                  <a:srgbClr val="415D92"/>
                </a:solidFill>
                <a:latin typeface="Barlow Semi-Bold"/>
                <a:ea typeface="Barlow Semi-Bold"/>
                <a:cs typeface="Barlow Semi-Bold"/>
                <a:sym typeface="Barlow Semi-Bold"/>
              </a:rPr>
              <a:t>Contribuição</a:t>
            </a:r>
            <a:r>
              <a:rPr lang="en-US" sz="2400" b="1" dirty="0">
                <a:solidFill>
                  <a:srgbClr val="415D92"/>
                </a:solidFill>
                <a:latin typeface="Barlow Semi-Bold"/>
                <a:ea typeface="Barlow Semi-Bold"/>
                <a:cs typeface="Barlow Semi-Bold"/>
                <a:sym typeface="Barlow Semi-Bold"/>
              </a:rPr>
              <a:t> para </a:t>
            </a:r>
            <a:r>
              <a:rPr lang="en-US" sz="2400" b="1" dirty="0" err="1">
                <a:solidFill>
                  <a:srgbClr val="415D92"/>
                </a:solidFill>
                <a:latin typeface="Barlow Semi-Bold"/>
                <a:ea typeface="Barlow Semi-Bold"/>
                <a:cs typeface="Barlow Semi-Bold"/>
                <a:sym typeface="Barlow Semi-Bold"/>
              </a:rPr>
              <a:t>tratamentos</a:t>
            </a:r>
            <a:r>
              <a:rPr lang="en-US" sz="2400" b="1" dirty="0">
                <a:solidFill>
                  <a:srgbClr val="415D92"/>
                </a:solidFill>
                <a:latin typeface="Barlow Semi-Bold"/>
                <a:ea typeface="Barlow Semi-Bold"/>
                <a:cs typeface="Barlow Semi-Bold"/>
                <a:sym typeface="Barlow Semi-Bold"/>
              </a:rPr>
              <a:t> </a:t>
            </a:r>
            <a:r>
              <a:rPr lang="en-US" sz="2400" b="1" dirty="0" err="1">
                <a:solidFill>
                  <a:srgbClr val="415D92"/>
                </a:solidFill>
                <a:latin typeface="Barlow Semi-Bold"/>
                <a:ea typeface="Barlow Semi-Bold"/>
                <a:cs typeface="Barlow Semi-Bold"/>
                <a:sym typeface="Barlow Semi-Bold"/>
              </a:rPr>
              <a:t>mais</a:t>
            </a:r>
            <a:r>
              <a:rPr lang="en-US" sz="2400" b="1" dirty="0">
                <a:solidFill>
                  <a:srgbClr val="415D92"/>
                </a:solidFill>
                <a:latin typeface="Barlow Semi-Bold"/>
                <a:ea typeface="Barlow Semi-Bold"/>
                <a:cs typeface="Barlow Semi-Bold"/>
                <a:sym typeface="Barlow Semi-Bold"/>
              </a:rPr>
              <a:t> </a:t>
            </a:r>
            <a:r>
              <a:rPr lang="en-US" sz="2400" b="1" dirty="0" err="1">
                <a:solidFill>
                  <a:srgbClr val="415D92"/>
                </a:solidFill>
                <a:latin typeface="Barlow Semi-Bold"/>
                <a:ea typeface="Barlow Semi-Bold"/>
                <a:cs typeface="Barlow Semi-Bold"/>
                <a:sym typeface="Barlow Semi-Bold"/>
              </a:rPr>
              <a:t>eficazes</a:t>
            </a:r>
            <a:r>
              <a:rPr lang="en-US" sz="2400" b="1" dirty="0">
                <a:solidFill>
                  <a:srgbClr val="415D92"/>
                </a:solidFill>
                <a:latin typeface="Barlow Semi-Bold"/>
                <a:ea typeface="Barlow Semi-Bold"/>
                <a:cs typeface="Barlow Semi-Bold"/>
                <a:sym typeface="Barlow Semi-Bold"/>
              </a:rPr>
              <a:t> e </a:t>
            </a:r>
            <a:r>
              <a:rPr lang="en-US" sz="2400" b="1" dirty="0" err="1">
                <a:solidFill>
                  <a:srgbClr val="415D92"/>
                </a:solidFill>
                <a:latin typeface="Barlow Semi-Bold"/>
                <a:ea typeface="Barlow Semi-Bold"/>
                <a:cs typeface="Barlow Semi-Bold"/>
                <a:sym typeface="Barlow Semi-Bold"/>
              </a:rPr>
              <a:t>menos</a:t>
            </a:r>
            <a:r>
              <a:rPr lang="en-US" sz="2400" b="1" dirty="0">
                <a:solidFill>
                  <a:srgbClr val="415D92"/>
                </a:solidFill>
                <a:latin typeface="Barlow Semi-Bold"/>
                <a:ea typeface="Barlow Semi-Bold"/>
                <a:cs typeface="Barlow Semi-Bold"/>
                <a:sym typeface="Barlow Semi-Bold"/>
              </a:rPr>
              <a:t> </a:t>
            </a:r>
            <a:r>
              <a:rPr lang="en-US" sz="2400" b="1" dirty="0" err="1">
                <a:solidFill>
                  <a:srgbClr val="415D92"/>
                </a:solidFill>
                <a:latin typeface="Barlow Semi-Bold"/>
                <a:ea typeface="Barlow Semi-Bold"/>
                <a:cs typeface="Barlow Semi-Bold"/>
                <a:sym typeface="Barlow Semi-Bold"/>
              </a:rPr>
              <a:t>invasivos</a:t>
            </a:r>
            <a:endParaRPr lang="en-US" sz="2400" b="1" dirty="0">
              <a:solidFill>
                <a:srgbClr val="415D92"/>
              </a:solidFill>
              <a:latin typeface="Barlow Semi-Bold"/>
              <a:ea typeface="Barlow Semi-Bold"/>
              <a:cs typeface="Barlow Semi-Bold"/>
              <a:sym typeface="Barlow Semi-Bold"/>
            </a:endParaRPr>
          </a:p>
        </p:txBody>
      </p:sp>
      <p:sp>
        <p:nvSpPr>
          <p:cNvPr id="8" name="TextBox 8">
            <a:extLst>
              <a:ext uri="{FF2B5EF4-FFF2-40B4-BE49-F238E27FC236}">
                <a16:creationId xmlns:a16="http://schemas.microsoft.com/office/drawing/2014/main" id="{8FF65741-5B8F-D1AF-8F1B-05B5B480A799}"/>
              </a:ext>
            </a:extLst>
          </p:cNvPr>
          <p:cNvSpPr txBox="1"/>
          <p:nvPr/>
        </p:nvSpPr>
        <p:spPr>
          <a:xfrm>
            <a:off x="3383139" y="4743564"/>
            <a:ext cx="4831708" cy="2962349"/>
          </a:xfrm>
          <a:prstGeom prst="rect">
            <a:avLst/>
          </a:prstGeom>
        </p:spPr>
        <p:txBody>
          <a:bodyPr lIns="0" tIns="0" rIns="0" bIns="0" rtlCol="0" anchor="t">
            <a:spAutoFit/>
          </a:bodyPr>
          <a:lstStyle/>
          <a:p>
            <a:pPr algn="l">
              <a:lnSpc>
                <a:spcPts val="2100"/>
              </a:lnSpc>
            </a:pPr>
            <a:r>
              <a:rPr lang="en-US" dirty="0">
                <a:solidFill>
                  <a:srgbClr val="415D92"/>
                </a:solidFill>
                <a:latin typeface="Barlow"/>
                <a:ea typeface="Barlow"/>
                <a:cs typeface="Barlow"/>
                <a:sym typeface="Barlow"/>
              </a:rPr>
              <a:t>Several types and subtypes of cancer are characterized by dysregulation of receptor tyrosine kinase (RTK) signaling, leading to an imbalance between cell growth, proliferation and cell death. </a:t>
            </a:r>
          </a:p>
          <a:p>
            <a:pPr algn="l">
              <a:lnSpc>
                <a:spcPts val="2100"/>
              </a:lnSpc>
            </a:pPr>
            <a:endParaRPr lang="en-US" dirty="0">
              <a:solidFill>
                <a:srgbClr val="415D92"/>
              </a:solidFill>
              <a:latin typeface="Barlow"/>
              <a:ea typeface="Barlow"/>
              <a:cs typeface="Barlow"/>
              <a:sym typeface="Barlow"/>
            </a:endParaRPr>
          </a:p>
          <a:p>
            <a:pPr algn="l">
              <a:lnSpc>
                <a:spcPts val="2100"/>
              </a:lnSpc>
            </a:pPr>
            <a:r>
              <a:rPr lang="en-US" dirty="0">
                <a:solidFill>
                  <a:srgbClr val="415D92"/>
                </a:solidFill>
                <a:latin typeface="Barlow"/>
                <a:ea typeface="Barlow"/>
                <a:cs typeface="Barlow"/>
                <a:sym typeface="Barlow"/>
              </a:rPr>
              <a:t>Examples of RTKs that frequently have alterations in cancer cells, and therefore are constitutively providing oncogenic signals, are VEGFR, EGFR, HER2 and c-MET (hepatocyte growth factor receptor). </a:t>
            </a:r>
          </a:p>
        </p:txBody>
      </p:sp>
      <p:sp>
        <p:nvSpPr>
          <p:cNvPr id="9" name="TextBox 9">
            <a:extLst>
              <a:ext uri="{FF2B5EF4-FFF2-40B4-BE49-F238E27FC236}">
                <a16:creationId xmlns:a16="http://schemas.microsoft.com/office/drawing/2014/main" id="{277C75BB-1F67-2D88-54BF-14CD4230BB54}"/>
              </a:ext>
            </a:extLst>
          </p:cNvPr>
          <p:cNvSpPr txBox="1"/>
          <p:nvPr/>
        </p:nvSpPr>
        <p:spPr>
          <a:xfrm>
            <a:off x="9143999" y="4040981"/>
            <a:ext cx="4831708" cy="3693319"/>
          </a:xfrm>
          <a:prstGeom prst="rect">
            <a:avLst/>
          </a:prstGeom>
        </p:spPr>
        <p:txBody>
          <a:bodyPr lIns="0" tIns="0" rIns="0" bIns="0" rtlCol="0" anchor="t">
            <a:spAutoFit/>
          </a:bodyPr>
          <a:lstStyle/>
          <a:p>
            <a:pPr marL="342900" indent="-342900">
              <a:buFont typeface="Arial" panose="020B0604020202020204" pitchFamily="34" charset="0"/>
              <a:buChar char="•"/>
            </a:pPr>
            <a:r>
              <a:rPr lang="en-US" sz="2000" dirty="0">
                <a:solidFill>
                  <a:srgbClr val="415D92"/>
                </a:solidFill>
                <a:latin typeface="Barlow"/>
                <a:ea typeface="Barlow"/>
                <a:cs typeface="Barlow"/>
                <a:sym typeface="Barlow"/>
              </a:rPr>
              <a:t>Nanobodies that antagonize these RTKs have been developed. </a:t>
            </a:r>
          </a:p>
          <a:p>
            <a:endParaRPr lang="en-US" sz="2000" dirty="0">
              <a:solidFill>
                <a:srgbClr val="415D92"/>
              </a:solidFill>
              <a:latin typeface="Barlow"/>
              <a:ea typeface="Barlow"/>
              <a:cs typeface="Barlow"/>
              <a:sym typeface="Barlow"/>
            </a:endParaRPr>
          </a:p>
          <a:p>
            <a:pPr marL="342900" indent="-342900">
              <a:buFont typeface="Arial" panose="020B0604020202020204" pitchFamily="34" charset="0"/>
              <a:buChar char="•"/>
            </a:pPr>
            <a:r>
              <a:rPr lang="en-US" sz="2000" dirty="0">
                <a:solidFill>
                  <a:srgbClr val="415D92"/>
                </a:solidFill>
                <a:latin typeface="Barlow"/>
                <a:ea typeface="Barlow"/>
                <a:cs typeface="Barlow"/>
                <a:sym typeface="Barlow"/>
              </a:rPr>
              <a:t>Additionally, nanobodies that bind VEGF and hepatocyte growth factor, the unique ligands of VEGFR and c-MET have been developed as well.</a:t>
            </a:r>
          </a:p>
          <a:p>
            <a:pPr marL="342900" indent="-342900">
              <a:buFont typeface="Arial" panose="020B0604020202020204" pitchFamily="34" charset="0"/>
              <a:buChar char="•"/>
            </a:pPr>
            <a:endParaRPr lang="en-US" sz="2000" dirty="0">
              <a:solidFill>
                <a:srgbClr val="415D92"/>
              </a:solidFill>
              <a:latin typeface="Barlow"/>
              <a:ea typeface="Barlow"/>
              <a:cs typeface="Barlow"/>
              <a:sym typeface="Barlow"/>
            </a:endParaRPr>
          </a:p>
          <a:p>
            <a:pPr marL="342900" indent="-342900">
              <a:buFont typeface="Arial" panose="020B0604020202020204" pitchFamily="34" charset="0"/>
              <a:buChar char="•"/>
            </a:pPr>
            <a:r>
              <a:rPr lang="en-US" sz="2000" dirty="0">
                <a:solidFill>
                  <a:srgbClr val="415D92"/>
                </a:solidFill>
                <a:latin typeface="Barlow"/>
                <a:ea typeface="Barlow"/>
                <a:cs typeface="Barlow"/>
                <a:sym typeface="Barlow"/>
              </a:rPr>
              <a:t>In the context of EGFR targeting, a </a:t>
            </a:r>
            <a:r>
              <a:rPr lang="en-US" sz="2000" dirty="0" err="1">
                <a:solidFill>
                  <a:srgbClr val="415D92"/>
                </a:solidFill>
                <a:latin typeface="Barlow"/>
                <a:ea typeface="Barlow"/>
                <a:cs typeface="Barlow"/>
                <a:sym typeface="Barlow"/>
              </a:rPr>
              <a:t>biparatopic</a:t>
            </a:r>
            <a:r>
              <a:rPr lang="en-US" sz="2000" dirty="0">
                <a:solidFill>
                  <a:srgbClr val="415D92"/>
                </a:solidFill>
                <a:latin typeface="Barlow"/>
                <a:ea typeface="Barlow"/>
                <a:cs typeface="Barlow"/>
                <a:sym typeface="Barlow"/>
              </a:rPr>
              <a:t> anti-EGFR nanobody fused to an anti-albumin nanobody, referred to as CONAN-1 was developed</a:t>
            </a:r>
          </a:p>
        </p:txBody>
      </p:sp>
      <p:sp>
        <p:nvSpPr>
          <p:cNvPr id="13" name="TextBox 13">
            <a:extLst>
              <a:ext uri="{FF2B5EF4-FFF2-40B4-BE49-F238E27FC236}">
                <a16:creationId xmlns:a16="http://schemas.microsoft.com/office/drawing/2014/main" id="{F0D3C54E-9D69-74F9-B4EB-21B28CBF2348}"/>
              </a:ext>
            </a:extLst>
          </p:cNvPr>
          <p:cNvSpPr txBox="1"/>
          <p:nvPr/>
        </p:nvSpPr>
        <p:spPr>
          <a:xfrm>
            <a:off x="1691692" y="2705100"/>
            <a:ext cx="7452308" cy="675185"/>
          </a:xfrm>
          <a:prstGeom prst="rect">
            <a:avLst/>
          </a:prstGeom>
        </p:spPr>
        <p:txBody>
          <a:bodyPr lIns="0" tIns="0" rIns="0" bIns="0" rtlCol="0" anchor="t">
            <a:spAutoFit/>
          </a:bodyPr>
          <a:lstStyle/>
          <a:p>
            <a:pPr algn="l">
              <a:lnSpc>
                <a:spcPts val="5880"/>
              </a:lnSpc>
            </a:pPr>
            <a:r>
              <a:rPr lang="en-US" sz="4200" b="1" dirty="0" err="1">
                <a:solidFill>
                  <a:srgbClr val="FFFFFF"/>
                </a:solidFill>
                <a:latin typeface="Barlow Ultra-Bold"/>
                <a:ea typeface="Barlow Ultra-Bold"/>
                <a:cs typeface="Barlow Ultra-Bold"/>
                <a:sym typeface="Barlow Ultra-Bold"/>
              </a:rPr>
              <a:t>Introdução</a:t>
            </a:r>
            <a:endParaRPr lang="en-US" sz="4200" b="1" dirty="0">
              <a:solidFill>
                <a:srgbClr val="FFFFFF"/>
              </a:solidFill>
              <a:latin typeface="Barlow Ultra-Bold"/>
              <a:ea typeface="Barlow Ultra-Bold"/>
              <a:cs typeface="Barlow Ultra-Bold"/>
              <a:sym typeface="Barlow Ultra-Bold"/>
            </a:endParaRPr>
          </a:p>
        </p:txBody>
      </p:sp>
      <p:sp>
        <p:nvSpPr>
          <p:cNvPr id="2" name="Freeform 2">
            <a:extLst>
              <a:ext uri="{FF2B5EF4-FFF2-40B4-BE49-F238E27FC236}">
                <a16:creationId xmlns:a16="http://schemas.microsoft.com/office/drawing/2014/main" id="{05052AF9-852F-CDF8-12B3-4B8C18F70FF1}"/>
              </a:ext>
            </a:extLst>
          </p:cNvPr>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AutoShape 4">
            <a:extLst>
              <a:ext uri="{FF2B5EF4-FFF2-40B4-BE49-F238E27FC236}">
                <a16:creationId xmlns:a16="http://schemas.microsoft.com/office/drawing/2014/main" id="{C336FFB5-E21D-D996-76BE-FC73CA38A2ED}"/>
              </a:ext>
            </a:extLst>
          </p:cNvPr>
          <p:cNvSpPr/>
          <p:nvPr/>
        </p:nvSpPr>
        <p:spPr>
          <a:xfrm>
            <a:off x="-281758" y="9794869"/>
            <a:ext cx="15943338" cy="0"/>
          </a:xfrm>
          <a:prstGeom prst="line">
            <a:avLst/>
          </a:prstGeom>
          <a:ln w="9525" cap="flat">
            <a:solidFill>
              <a:srgbClr val="C5D1DD"/>
            </a:solidFill>
            <a:prstDash val="solid"/>
            <a:headEnd type="none" w="sm" len="sm"/>
            <a:tailEnd type="none" w="sm" len="sm"/>
          </a:ln>
        </p:spPr>
        <p:txBody>
          <a:bodyPr/>
          <a:lstStyle/>
          <a:p>
            <a:endParaRPr lang="pt-BR"/>
          </a:p>
        </p:txBody>
      </p:sp>
      <p:sp>
        <p:nvSpPr>
          <p:cNvPr id="4" name="TextBox 5">
            <a:extLst>
              <a:ext uri="{FF2B5EF4-FFF2-40B4-BE49-F238E27FC236}">
                <a16:creationId xmlns:a16="http://schemas.microsoft.com/office/drawing/2014/main" id="{8D7BBAF5-C912-B78E-4B8B-15A688257DFB}"/>
              </a:ext>
            </a:extLst>
          </p:cNvPr>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CANCERTHERA.org.br</a:t>
            </a:r>
          </a:p>
        </p:txBody>
      </p:sp>
      <p:sp>
        <p:nvSpPr>
          <p:cNvPr id="5" name="TextBox 6">
            <a:extLst>
              <a:ext uri="{FF2B5EF4-FFF2-40B4-BE49-F238E27FC236}">
                <a16:creationId xmlns:a16="http://schemas.microsoft.com/office/drawing/2014/main" id="{1863C641-6B30-9603-228C-FB7F8EF695A0}"/>
              </a:ext>
            </a:extLst>
          </p:cNvPr>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31 de outubro de 2025</a:t>
            </a:r>
          </a:p>
        </p:txBody>
      </p:sp>
      <p:sp>
        <p:nvSpPr>
          <p:cNvPr id="6" name="TextBox 7">
            <a:extLst>
              <a:ext uri="{FF2B5EF4-FFF2-40B4-BE49-F238E27FC236}">
                <a16:creationId xmlns:a16="http://schemas.microsoft.com/office/drawing/2014/main" id="{9E0196F0-B120-AAFA-5FE4-8279F261B7F1}"/>
              </a:ext>
            </a:extLst>
          </p:cNvPr>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66397"/>
                </a:solidFill>
                <a:latin typeface="Barlow"/>
                <a:ea typeface="Barlow"/>
                <a:cs typeface="Barlow"/>
                <a:sym typeface="Barlow"/>
              </a:rPr>
              <a:t>@cepidcancerthera   </a:t>
            </a:r>
          </a:p>
        </p:txBody>
      </p:sp>
      <p:grpSp>
        <p:nvGrpSpPr>
          <p:cNvPr id="10" name="Group 8">
            <a:extLst>
              <a:ext uri="{FF2B5EF4-FFF2-40B4-BE49-F238E27FC236}">
                <a16:creationId xmlns:a16="http://schemas.microsoft.com/office/drawing/2014/main" id="{D57129DF-0CC5-6627-E903-839BC4CA023D}"/>
              </a:ext>
            </a:extLst>
          </p:cNvPr>
          <p:cNvGrpSpPr/>
          <p:nvPr/>
        </p:nvGrpSpPr>
        <p:grpSpPr>
          <a:xfrm>
            <a:off x="333415" y="9925467"/>
            <a:ext cx="1378357" cy="205762"/>
            <a:chOff x="0" y="0"/>
            <a:chExt cx="1837809" cy="274349"/>
          </a:xfrm>
        </p:grpSpPr>
        <p:sp>
          <p:nvSpPr>
            <p:cNvPr id="11" name="Freeform 9">
              <a:extLst>
                <a:ext uri="{FF2B5EF4-FFF2-40B4-BE49-F238E27FC236}">
                  <a16:creationId xmlns:a16="http://schemas.microsoft.com/office/drawing/2014/main" id="{C1AA1BF7-A0F3-EA80-58F0-154898357E6E}"/>
                </a:ext>
              </a:extLst>
            </p:cNvPr>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12" name="Freeform 10">
              <a:extLst>
                <a:ext uri="{FF2B5EF4-FFF2-40B4-BE49-F238E27FC236}">
                  <a16:creationId xmlns:a16="http://schemas.microsoft.com/office/drawing/2014/main" id="{F7990B8F-AAA8-FF8C-1790-F8F55A02A315}"/>
                </a:ext>
              </a:extLst>
            </p:cNvPr>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4" name="Freeform 11">
              <a:extLst>
                <a:ext uri="{FF2B5EF4-FFF2-40B4-BE49-F238E27FC236}">
                  <a16:creationId xmlns:a16="http://schemas.microsoft.com/office/drawing/2014/main" id="{0FBB9E44-5D98-471E-C57F-E358D41A0CCD}"/>
                </a:ext>
              </a:extLst>
            </p:cNvPr>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15" name="Freeform 12">
              <a:extLst>
                <a:ext uri="{FF2B5EF4-FFF2-40B4-BE49-F238E27FC236}">
                  <a16:creationId xmlns:a16="http://schemas.microsoft.com/office/drawing/2014/main" id="{901E24A8-6BC8-793F-82BA-50938CDD7C52}"/>
                </a:ext>
              </a:extLst>
            </p:cNvPr>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6" name="Freeform 13">
              <a:extLst>
                <a:ext uri="{FF2B5EF4-FFF2-40B4-BE49-F238E27FC236}">
                  <a16:creationId xmlns:a16="http://schemas.microsoft.com/office/drawing/2014/main" id="{1ED6E16F-CC00-168B-F774-634DE31E6FCE}"/>
                </a:ext>
              </a:extLst>
            </p:cNvPr>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17" name="TextBox 27">
            <a:extLst>
              <a:ext uri="{FF2B5EF4-FFF2-40B4-BE49-F238E27FC236}">
                <a16:creationId xmlns:a16="http://schemas.microsoft.com/office/drawing/2014/main" id="{17F6B120-CA10-525D-BDC6-BB2016EAD2D9}"/>
              </a:ext>
            </a:extLst>
          </p:cNvPr>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466397">
                    <a:alpha val="24706"/>
                  </a:srgbClr>
                </a:solidFill>
                <a:latin typeface="Barlow Bold"/>
                <a:ea typeface="Barlow Bold"/>
                <a:cs typeface="Barlow Bold"/>
                <a:sym typeface="Barlow Bold"/>
              </a:rPr>
              <a:t>INTRODUÇÃO</a:t>
            </a:r>
          </a:p>
        </p:txBody>
      </p:sp>
      <p:sp>
        <p:nvSpPr>
          <p:cNvPr id="18" name="TextBox 29">
            <a:extLst>
              <a:ext uri="{FF2B5EF4-FFF2-40B4-BE49-F238E27FC236}">
                <a16:creationId xmlns:a16="http://schemas.microsoft.com/office/drawing/2014/main" id="{50B2F288-922E-928D-57CC-D41A46A7A9F5}"/>
              </a:ext>
            </a:extLst>
          </p:cNvPr>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dirty="0">
                <a:solidFill>
                  <a:srgbClr val="466397">
                    <a:alpha val="11765"/>
                  </a:srgbClr>
                </a:solidFill>
                <a:latin typeface="Barlow Heavy"/>
                <a:ea typeface="Barlow Heavy"/>
                <a:cs typeface="Barlow Heavy"/>
                <a:sym typeface="Barlow Heavy"/>
              </a:rPr>
              <a:t>01</a:t>
            </a:r>
          </a:p>
        </p:txBody>
      </p:sp>
      <p:sp>
        <p:nvSpPr>
          <p:cNvPr id="22" name="Freeform 3">
            <a:extLst>
              <a:ext uri="{FF2B5EF4-FFF2-40B4-BE49-F238E27FC236}">
                <a16:creationId xmlns:a16="http://schemas.microsoft.com/office/drawing/2014/main" id="{72C96922-DE18-F121-9066-A55BEAE8C3E3}"/>
              </a:ext>
            </a:extLst>
          </p:cNvPr>
          <p:cNvSpPr/>
          <p:nvPr/>
        </p:nvSpPr>
        <p:spPr>
          <a:xfrm>
            <a:off x="14108473" y="6066296"/>
            <a:ext cx="4179527" cy="4220703"/>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3" cstate="print">
              <a:alphaModFix amt="7999"/>
              <a:extLst>
                <a:ext uri="{28A0092B-C50C-407E-A947-70E740481C1C}">
                  <a14:useLocalDpi xmlns:a14="http://schemas.microsoft.com/office/drawing/2010/main" val="0"/>
                </a:ext>
              </a:extLst>
            </a:blip>
            <a:stretch>
              <a:fillRect/>
            </a:stretch>
          </a:blipFill>
        </p:spPr>
        <p:txBody>
          <a:bodyPr/>
          <a:lstStyle/>
          <a:p>
            <a:endParaRPr lang="pt-BR" dirty="0"/>
          </a:p>
        </p:txBody>
      </p:sp>
    </p:spTree>
    <p:extLst>
      <p:ext uri="{BB962C8B-B14F-4D97-AF65-F5344CB8AC3E}">
        <p14:creationId xmlns:p14="http://schemas.microsoft.com/office/powerpoint/2010/main" val="18270395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Freeform 3"/>
          <p:cNvSpPr/>
          <p:nvPr/>
        </p:nvSpPr>
        <p:spPr>
          <a:xfrm>
            <a:off x="1611342" y="8405022"/>
            <a:ext cx="7432228" cy="1542187"/>
          </a:xfrm>
          <a:custGeom>
            <a:avLst/>
            <a:gdLst/>
            <a:ahLst/>
            <a:cxnLst/>
            <a:rect l="l" t="t" r="r" b="b"/>
            <a:pathLst>
              <a:path w="7432228" h="1542187">
                <a:moveTo>
                  <a:pt x="0" y="0"/>
                </a:moveTo>
                <a:lnTo>
                  <a:pt x="7432228" y="0"/>
                </a:lnTo>
                <a:lnTo>
                  <a:pt x="7432228" y="1542187"/>
                </a:lnTo>
                <a:lnTo>
                  <a:pt x="0" y="1542187"/>
                </a:lnTo>
                <a:lnTo>
                  <a:pt x="0" y="0"/>
                </a:lnTo>
                <a:close/>
              </a:path>
            </a:pathLst>
          </a:custGeom>
          <a:blipFill>
            <a:blip r:embed="rId3">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4" name="AutoShape 4"/>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sp>
        <p:nvSpPr>
          <p:cNvPr id="5" name="TextBox 5"/>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CANCERTHERA.org.br</a:t>
            </a:r>
          </a:p>
        </p:txBody>
      </p:sp>
      <p:sp>
        <p:nvSpPr>
          <p:cNvPr id="6" name="TextBox 6"/>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31 de outubro de 2025</a:t>
            </a:r>
          </a:p>
        </p:txBody>
      </p:sp>
      <p:sp>
        <p:nvSpPr>
          <p:cNvPr id="7" name="TextBox 7"/>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66397"/>
                </a:solidFill>
                <a:latin typeface="Barlow"/>
                <a:ea typeface="Barlow"/>
                <a:cs typeface="Barlow"/>
                <a:sym typeface="Barlow"/>
              </a:rPr>
              <a:t>@cepidcancerthera   </a:t>
            </a:r>
          </a:p>
        </p:txBody>
      </p:sp>
      <p:grpSp>
        <p:nvGrpSpPr>
          <p:cNvPr id="8" name="Group 8"/>
          <p:cNvGrpSpPr/>
          <p:nvPr/>
        </p:nvGrpSpPr>
        <p:grpSpPr>
          <a:xfrm>
            <a:off x="333415" y="9925467"/>
            <a:ext cx="1378357" cy="205762"/>
            <a:chOff x="0" y="0"/>
            <a:chExt cx="1837809" cy="274349"/>
          </a:xfrm>
        </p:grpSpPr>
        <p:sp>
          <p:nvSpPr>
            <p:cNvPr id="9" name="Freeform 9"/>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10" name="Freeform 10"/>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11" name="Freeform 11"/>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r="-16608"/>
              </a:stretch>
            </a:blipFill>
          </p:spPr>
          <p:txBody>
            <a:bodyPr/>
            <a:lstStyle/>
            <a:p>
              <a:endParaRPr lang="pt-BR"/>
            </a:p>
          </p:txBody>
        </p:sp>
        <p:sp>
          <p:nvSpPr>
            <p:cNvPr id="12" name="Freeform 12"/>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13" name="Freeform 13"/>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grpSp>
      <p:sp>
        <p:nvSpPr>
          <p:cNvPr id="14" name="Freeform 14"/>
          <p:cNvSpPr/>
          <p:nvPr/>
        </p:nvSpPr>
        <p:spPr>
          <a:xfrm>
            <a:off x="-174020" y="2084905"/>
            <a:ext cx="9125543" cy="7167700"/>
          </a:xfrm>
          <a:custGeom>
            <a:avLst/>
            <a:gdLst/>
            <a:ahLst/>
            <a:cxnLst/>
            <a:rect l="l" t="t" r="r" b="b"/>
            <a:pathLst>
              <a:path w="9125543" h="7167700">
                <a:moveTo>
                  <a:pt x="0" y="0"/>
                </a:moveTo>
                <a:lnTo>
                  <a:pt x="9125543" y="0"/>
                </a:lnTo>
                <a:lnTo>
                  <a:pt x="9125543" y="7167700"/>
                </a:lnTo>
                <a:lnTo>
                  <a:pt x="0" y="716770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pt-BR"/>
          </a:p>
        </p:txBody>
      </p:sp>
      <p:sp>
        <p:nvSpPr>
          <p:cNvPr id="15" name="Freeform 15"/>
          <p:cNvSpPr/>
          <p:nvPr/>
        </p:nvSpPr>
        <p:spPr>
          <a:xfrm>
            <a:off x="10090971" y="8132103"/>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1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16" name="Freeform 16"/>
          <p:cNvSpPr/>
          <p:nvPr/>
        </p:nvSpPr>
        <p:spPr>
          <a:xfrm>
            <a:off x="12525512" y="8160678"/>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1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17" name="Freeform 17"/>
          <p:cNvSpPr/>
          <p:nvPr/>
        </p:nvSpPr>
        <p:spPr>
          <a:xfrm>
            <a:off x="14964673" y="8160678"/>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1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grpSp>
        <p:nvGrpSpPr>
          <p:cNvPr id="18" name="Group 18"/>
          <p:cNvGrpSpPr/>
          <p:nvPr/>
        </p:nvGrpSpPr>
        <p:grpSpPr>
          <a:xfrm>
            <a:off x="10090971" y="6786682"/>
            <a:ext cx="2296286" cy="1597948"/>
            <a:chOff x="0" y="0"/>
            <a:chExt cx="355755" cy="247564"/>
          </a:xfrm>
        </p:grpSpPr>
        <p:sp>
          <p:nvSpPr>
            <p:cNvPr id="19" name="Freeform 19"/>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17"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grpSp>
        <p:nvGrpSpPr>
          <p:cNvPr id="20" name="Group 20"/>
          <p:cNvGrpSpPr/>
          <p:nvPr/>
        </p:nvGrpSpPr>
        <p:grpSpPr>
          <a:xfrm>
            <a:off x="12525512" y="6786682"/>
            <a:ext cx="2296286" cy="1597948"/>
            <a:chOff x="0" y="0"/>
            <a:chExt cx="355755" cy="247564"/>
          </a:xfrm>
        </p:grpSpPr>
        <p:sp>
          <p:nvSpPr>
            <p:cNvPr id="21" name="Freeform 21"/>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18"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grpSp>
        <p:nvGrpSpPr>
          <p:cNvPr id="22" name="Group 22"/>
          <p:cNvGrpSpPr/>
          <p:nvPr/>
        </p:nvGrpSpPr>
        <p:grpSpPr>
          <a:xfrm>
            <a:off x="14963014" y="6786682"/>
            <a:ext cx="2296286" cy="1597948"/>
            <a:chOff x="0" y="0"/>
            <a:chExt cx="355755" cy="247564"/>
          </a:xfrm>
        </p:grpSpPr>
        <p:sp>
          <p:nvSpPr>
            <p:cNvPr id="23" name="Freeform 23"/>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19"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sp>
        <p:nvSpPr>
          <p:cNvPr id="24" name="TextBox 24"/>
          <p:cNvSpPr txBox="1"/>
          <p:nvPr/>
        </p:nvSpPr>
        <p:spPr>
          <a:xfrm>
            <a:off x="1995202" y="3036730"/>
            <a:ext cx="6664508" cy="851674"/>
          </a:xfrm>
          <a:prstGeom prst="rect">
            <a:avLst/>
          </a:prstGeom>
        </p:spPr>
        <p:txBody>
          <a:bodyPr lIns="0" tIns="0" rIns="0" bIns="0" rtlCol="0" anchor="t">
            <a:spAutoFit/>
          </a:bodyPr>
          <a:lstStyle/>
          <a:p>
            <a:pPr algn="l">
              <a:lnSpc>
                <a:spcPts val="6902"/>
              </a:lnSpc>
            </a:pPr>
            <a:r>
              <a:rPr lang="en-US" sz="4930" b="1">
                <a:solidFill>
                  <a:srgbClr val="F7FAFD"/>
                </a:solidFill>
                <a:latin typeface="Barlow Ultra-Bold"/>
                <a:ea typeface="Barlow Ultra-Bold"/>
                <a:cs typeface="Barlow Ultra-Bold"/>
                <a:sym typeface="Barlow Ultra-Bold"/>
              </a:rPr>
              <a:t>O que são Teranósticos</a:t>
            </a:r>
          </a:p>
        </p:txBody>
      </p:sp>
      <p:sp>
        <p:nvSpPr>
          <p:cNvPr id="25" name="TextBox 25"/>
          <p:cNvSpPr txBox="1"/>
          <p:nvPr/>
        </p:nvSpPr>
        <p:spPr>
          <a:xfrm>
            <a:off x="10090971" y="3983355"/>
            <a:ext cx="6239969" cy="998154"/>
          </a:xfrm>
          <a:prstGeom prst="rect">
            <a:avLst/>
          </a:prstGeom>
        </p:spPr>
        <p:txBody>
          <a:bodyPr lIns="0" tIns="0" rIns="0" bIns="0" rtlCol="0" anchor="t">
            <a:spAutoFit/>
          </a:bodyPr>
          <a:lstStyle/>
          <a:p>
            <a:pPr algn="l">
              <a:lnSpc>
                <a:spcPts val="3960"/>
              </a:lnSpc>
            </a:pPr>
            <a:r>
              <a:rPr lang="en-US" sz="3600" b="1">
                <a:solidFill>
                  <a:srgbClr val="415D92"/>
                </a:solidFill>
                <a:latin typeface="Barlow Semi-Bold"/>
                <a:ea typeface="Barlow Semi-Bold"/>
                <a:cs typeface="Barlow Semi-Bold"/>
                <a:sym typeface="Barlow Semi-Bold"/>
              </a:rPr>
              <a:t>Importância para a medicina personalizada</a:t>
            </a:r>
          </a:p>
        </p:txBody>
      </p:sp>
      <p:sp>
        <p:nvSpPr>
          <p:cNvPr id="26" name="TextBox 26"/>
          <p:cNvSpPr txBox="1"/>
          <p:nvPr/>
        </p:nvSpPr>
        <p:spPr>
          <a:xfrm>
            <a:off x="10090971" y="5291805"/>
            <a:ext cx="5706066" cy="720791"/>
          </a:xfrm>
          <a:prstGeom prst="rect">
            <a:avLst/>
          </a:prstGeom>
        </p:spPr>
        <p:txBody>
          <a:bodyPr lIns="0" tIns="0" rIns="0" bIns="0" rtlCol="0" anchor="t">
            <a:spAutoFit/>
          </a:bodyPr>
          <a:lstStyle/>
          <a:p>
            <a:pPr algn="l">
              <a:lnSpc>
                <a:spcPts val="2875"/>
              </a:lnSpc>
            </a:pPr>
            <a:r>
              <a:rPr lang="en-US" sz="2500">
                <a:solidFill>
                  <a:srgbClr val="466397"/>
                </a:solidFill>
                <a:latin typeface="Barlow"/>
                <a:ea typeface="Barlow"/>
                <a:cs typeface="Barlow"/>
                <a:sym typeface="Barlow"/>
              </a:rPr>
              <a:t>Contexto atual: desafios no diagnóstico precoce e na eficácia terapêutica</a:t>
            </a:r>
          </a:p>
        </p:txBody>
      </p:sp>
      <p:sp>
        <p:nvSpPr>
          <p:cNvPr id="27" name="TextBox 27"/>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466397">
                    <a:alpha val="24706"/>
                  </a:srgbClr>
                </a:solidFill>
                <a:latin typeface="Barlow Bold"/>
                <a:ea typeface="Barlow Bold"/>
                <a:cs typeface="Barlow Bold"/>
                <a:sym typeface="Barlow Bold"/>
              </a:rPr>
              <a:t>INTRODUÇÃO</a:t>
            </a:r>
          </a:p>
        </p:txBody>
      </p:sp>
      <p:sp>
        <p:nvSpPr>
          <p:cNvPr id="28" name="TextBox 28"/>
          <p:cNvSpPr txBox="1"/>
          <p:nvPr/>
        </p:nvSpPr>
        <p:spPr>
          <a:xfrm>
            <a:off x="2714234" y="5888322"/>
            <a:ext cx="4973718" cy="2483634"/>
          </a:xfrm>
          <a:prstGeom prst="rect">
            <a:avLst/>
          </a:prstGeom>
        </p:spPr>
        <p:txBody>
          <a:bodyPr lIns="0" tIns="0" rIns="0" bIns="0" rtlCol="0" anchor="t">
            <a:spAutoFit/>
          </a:bodyPr>
          <a:lstStyle/>
          <a:p>
            <a:pPr algn="l">
              <a:lnSpc>
                <a:spcPts val="2239"/>
              </a:lnSpc>
            </a:pPr>
            <a:r>
              <a:rPr lang="en-US" sz="1599">
                <a:solidFill>
                  <a:srgbClr val="FFFFFF"/>
                </a:solidFill>
                <a:latin typeface="Barlow"/>
                <a:ea typeface="Barlow"/>
                <a:cs typeface="Barlow"/>
                <a:sym typeface="Barlow"/>
              </a:rPr>
              <a:t>Teranósticos são uma abordagem inovadora na medicina que combina diagnóstico e tratamento. Eles utilizam uma molécula radioativa para identificar a presença de uma doença específica, permitindo que o tratamento seja direcionado para células cancerosas. Essa técnica é especialmente relevante na medicina nuclear, onde radiofármacos são usados para fins diagnósticos e terapêuticos, proporcionando uma terapia mais precisa e eficiente</a:t>
            </a:r>
          </a:p>
        </p:txBody>
      </p:sp>
      <p:sp>
        <p:nvSpPr>
          <p:cNvPr id="29" name="TextBox 29"/>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66397">
                    <a:alpha val="11765"/>
                  </a:srgbClr>
                </a:solidFill>
                <a:latin typeface="Barlow Heavy"/>
                <a:ea typeface="Barlow Heavy"/>
                <a:cs typeface="Barlow Heavy"/>
                <a:sym typeface="Barlow Heavy"/>
              </a:rPr>
              <a:t>02</a:t>
            </a:r>
          </a:p>
        </p:txBody>
      </p:sp>
      <p:grpSp>
        <p:nvGrpSpPr>
          <p:cNvPr id="30" name="Group 30"/>
          <p:cNvGrpSpPr/>
          <p:nvPr/>
        </p:nvGrpSpPr>
        <p:grpSpPr>
          <a:xfrm>
            <a:off x="7897335" y="2238743"/>
            <a:ext cx="762376" cy="762376"/>
            <a:chOff x="0" y="0"/>
            <a:chExt cx="812800" cy="812800"/>
          </a:xfrm>
        </p:grpSpPr>
        <p:sp>
          <p:nvSpPr>
            <p:cNvPr id="31" name="Freeform 3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pt-BR"/>
            </a:p>
          </p:txBody>
        </p:sp>
        <p:sp>
          <p:nvSpPr>
            <p:cNvPr id="32" name="TextBox 32"/>
            <p:cNvSpPr txBox="1"/>
            <p:nvPr/>
          </p:nvSpPr>
          <p:spPr>
            <a:xfrm>
              <a:off x="76200" y="209550"/>
              <a:ext cx="660400" cy="527050"/>
            </a:xfrm>
            <a:prstGeom prst="rect">
              <a:avLst/>
            </a:prstGeom>
          </p:spPr>
          <p:txBody>
            <a:bodyPr lIns="50800" tIns="50800" rIns="50800" bIns="50800" rtlCol="0" anchor="ctr"/>
            <a:lstStyle/>
            <a:p>
              <a:pPr algn="ctr">
                <a:lnSpc>
                  <a:spcPts val="1264"/>
                </a:lnSpc>
              </a:pPr>
              <a:endParaRPr/>
            </a:p>
          </p:txBody>
        </p:sp>
      </p:grpSp>
      <p:sp>
        <p:nvSpPr>
          <p:cNvPr id="33" name="TextBox 33"/>
          <p:cNvSpPr txBox="1"/>
          <p:nvPr/>
        </p:nvSpPr>
        <p:spPr>
          <a:xfrm>
            <a:off x="8100140" y="2124443"/>
            <a:ext cx="502420" cy="851674"/>
          </a:xfrm>
          <a:prstGeom prst="rect">
            <a:avLst/>
          </a:prstGeom>
        </p:spPr>
        <p:txBody>
          <a:bodyPr lIns="0" tIns="0" rIns="0" bIns="0" rtlCol="0" anchor="t">
            <a:spAutoFit/>
          </a:bodyPr>
          <a:lstStyle/>
          <a:p>
            <a:pPr algn="l">
              <a:lnSpc>
                <a:spcPts val="6902"/>
              </a:lnSpc>
            </a:pPr>
            <a:r>
              <a:rPr lang="en-US" sz="4930" b="1">
                <a:solidFill>
                  <a:srgbClr val="415D92"/>
                </a:solidFill>
                <a:latin typeface="Barlow Ultra-Bold"/>
                <a:ea typeface="Barlow Ultra-Bold"/>
                <a:cs typeface="Barlow Ultra-Bold"/>
                <a:sym typeface="Barlow Ultra-Bold"/>
              </a:rPr>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181370" y="6603948"/>
            <a:ext cx="2021989" cy="349942"/>
            <a:chOff x="0" y="0"/>
            <a:chExt cx="794000" cy="137416"/>
          </a:xfrm>
        </p:grpSpPr>
        <p:sp>
          <p:nvSpPr>
            <p:cNvPr id="3" name="Freeform 3"/>
            <p:cNvSpPr/>
            <p:nvPr/>
          </p:nvSpPr>
          <p:spPr>
            <a:xfrm>
              <a:off x="0" y="0"/>
              <a:ext cx="794000" cy="137416"/>
            </a:xfrm>
            <a:custGeom>
              <a:avLst/>
              <a:gdLst/>
              <a:ahLst/>
              <a:cxnLst/>
              <a:rect l="l" t="t" r="r" b="b"/>
              <a:pathLst>
                <a:path w="794000" h="137416">
                  <a:moveTo>
                    <a:pt x="65091" y="0"/>
                  </a:moveTo>
                  <a:lnTo>
                    <a:pt x="728909" y="0"/>
                  </a:lnTo>
                  <a:cubicBezTo>
                    <a:pt x="764858" y="0"/>
                    <a:pt x="794000" y="29142"/>
                    <a:pt x="794000" y="65091"/>
                  </a:cubicBezTo>
                  <a:lnTo>
                    <a:pt x="794000" y="72325"/>
                  </a:lnTo>
                  <a:cubicBezTo>
                    <a:pt x="794000" y="108274"/>
                    <a:pt x="764858" y="137416"/>
                    <a:pt x="728909" y="137416"/>
                  </a:cubicBezTo>
                  <a:lnTo>
                    <a:pt x="65091" y="137416"/>
                  </a:lnTo>
                  <a:cubicBezTo>
                    <a:pt x="47828" y="137416"/>
                    <a:pt x="31271" y="130558"/>
                    <a:pt x="19065" y="118351"/>
                  </a:cubicBezTo>
                  <a:cubicBezTo>
                    <a:pt x="6858" y="106145"/>
                    <a:pt x="0" y="89589"/>
                    <a:pt x="0" y="72325"/>
                  </a:cubicBezTo>
                  <a:lnTo>
                    <a:pt x="0" y="65091"/>
                  </a:lnTo>
                  <a:cubicBezTo>
                    <a:pt x="0" y="29142"/>
                    <a:pt x="29142" y="0"/>
                    <a:pt x="65091" y="0"/>
                  </a:cubicBezTo>
                  <a:close/>
                </a:path>
              </a:pathLst>
            </a:custGeom>
            <a:solidFill>
              <a:srgbClr val="0EA8CA"/>
            </a:solidFill>
          </p:spPr>
          <p:txBody>
            <a:bodyPr/>
            <a:lstStyle/>
            <a:p>
              <a:endParaRPr lang="pt-BR"/>
            </a:p>
          </p:txBody>
        </p:sp>
        <p:sp>
          <p:nvSpPr>
            <p:cNvPr id="4" name="TextBox 4"/>
            <p:cNvSpPr txBox="1"/>
            <p:nvPr/>
          </p:nvSpPr>
          <p:spPr>
            <a:xfrm>
              <a:off x="0" y="-47625"/>
              <a:ext cx="794000" cy="185041"/>
            </a:xfrm>
            <a:prstGeom prst="rect">
              <a:avLst/>
            </a:prstGeom>
          </p:spPr>
          <p:txBody>
            <a:bodyPr lIns="22114" tIns="22114" rIns="22114" bIns="22114" rtlCol="0" anchor="ctr"/>
            <a:lstStyle/>
            <a:p>
              <a:pPr algn="ctr">
                <a:lnSpc>
                  <a:spcPts val="3674"/>
                </a:lnSpc>
              </a:pPr>
              <a:endParaRPr/>
            </a:p>
          </p:txBody>
        </p:sp>
      </p:grpSp>
      <p:grpSp>
        <p:nvGrpSpPr>
          <p:cNvPr id="5" name="Group 5"/>
          <p:cNvGrpSpPr/>
          <p:nvPr/>
        </p:nvGrpSpPr>
        <p:grpSpPr>
          <a:xfrm>
            <a:off x="2181370" y="5835433"/>
            <a:ext cx="2532666" cy="349942"/>
            <a:chOff x="0" y="0"/>
            <a:chExt cx="994534" cy="137416"/>
          </a:xfrm>
        </p:grpSpPr>
        <p:sp>
          <p:nvSpPr>
            <p:cNvPr id="6" name="Freeform 6"/>
            <p:cNvSpPr/>
            <p:nvPr/>
          </p:nvSpPr>
          <p:spPr>
            <a:xfrm>
              <a:off x="0" y="0"/>
              <a:ext cx="994534" cy="137416"/>
            </a:xfrm>
            <a:custGeom>
              <a:avLst/>
              <a:gdLst/>
              <a:ahLst/>
              <a:cxnLst/>
              <a:rect l="l" t="t" r="r" b="b"/>
              <a:pathLst>
                <a:path w="994534" h="137416">
                  <a:moveTo>
                    <a:pt x="51966" y="0"/>
                  </a:moveTo>
                  <a:lnTo>
                    <a:pt x="942568" y="0"/>
                  </a:lnTo>
                  <a:cubicBezTo>
                    <a:pt x="971268" y="0"/>
                    <a:pt x="994534" y="23266"/>
                    <a:pt x="994534" y="51966"/>
                  </a:cubicBezTo>
                  <a:lnTo>
                    <a:pt x="994534" y="85450"/>
                  </a:lnTo>
                  <a:cubicBezTo>
                    <a:pt x="994534" y="114150"/>
                    <a:pt x="971268" y="137416"/>
                    <a:pt x="942568" y="137416"/>
                  </a:cubicBezTo>
                  <a:lnTo>
                    <a:pt x="51966" y="137416"/>
                  </a:lnTo>
                  <a:cubicBezTo>
                    <a:pt x="23266" y="137416"/>
                    <a:pt x="0" y="114150"/>
                    <a:pt x="0" y="85450"/>
                  </a:cubicBezTo>
                  <a:lnTo>
                    <a:pt x="0" y="51966"/>
                  </a:lnTo>
                  <a:cubicBezTo>
                    <a:pt x="0" y="23266"/>
                    <a:pt x="23266" y="0"/>
                    <a:pt x="51966" y="0"/>
                  </a:cubicBezTo>
                  <a:close/>
                </a:path>
              </a:pathLst>
            </a:custGeom>
            <a:solidFill>
              <a:srgbClr val="6E8ABC"/>
            </a:solidFill>
          </p:spPr>
          <p:txBody>
            <a:bodyPr/>
            <a:lstStyle/>
            <a:p>
              <a:endParaRPr lang="pt-BR"/>
            </a:p>
          </p:txBody>
        </p:sp>
        <p:sp>
          <p:nvSpPr>
            <p:cNvPr id="7" name="TextBox 7"/>
            <p:cNvSpPr txBox="1"/>
            <p:nvPr/>
          </p:nvSpPr>
          <p:spPr>
            <a:xfrm>
              <a:off x="0" y="-47625"/>
              <a:ext cx="994534" cy="185041"/>
            </a:xfrm>
            <a:prstGeom prst="rect">
              <a:avLst/>
            </a:prstGeom>
          </p:spPr>
          <p:txBody>
            <a:bodyPr lIns="22114" tIns="22114" rIns="22114" bIns="22114" rtlCol="0" anchor="ctr"/>
            <a:lstStyle/>
            <a:p>
              <a:pPr algn="ctr">
                <a:lnSpc>
                  <a:spcPts val="3674"/>
                </a:lnSpc>
              </a:pPr>
              <a:endParaRPr/>
            </a:p>
          </p:txBody>
        </p:sp>
      </p:grpSp>
      <p:grpSp>
        <p:nvGrpSpPr>
          <p:cNvPr id="8" name="Group 8"/>
          <p:cNvGrpSpPr/>
          <p:nvPr/>
        </p:nvGrpSpPr>
        <p:grpSpPr>
          <a:xfrm>
            <a:off x="2181370" y="5065915"/>
            <a:ext cx="2021989" cy="349942"/>
            <a:chOff x="0" y="0"/>
            <a:chExt cx="794000" cy="137416"/>
          </a:xfrm>
        </p:grpSpPr>
        <p:sp>
          <p:nvSpPr>
            <p:cNvPr id="9" name="Freeform 9"/>
            <p:cNvSpPr/>
            <p:nvPr/>
          </p:nvSpPr>
          <p:spPr>
            <a:xfrm>
              <a:off x="0" y="0"/>
              <a:ext cx="794000" cy="137416"/>
            </a:xfrm>
            <a:custGeom>
              <a:avLst/>
              <a:gdLst/>
              <a:ahLst/>
              <a:cxnLst/>
              <a:rect l="l" t="t" r="r" b="b"/>
              <a:pathLst>
                <a:path w="794000" h="137416">
                  <a:moveTo>
                    <a:pt x="65091" y="0"/>
                  </a:moveTo>
                  <a:lnTo>
                    <a:pt x="728909" y="0"/>
                  </a:lnTo>
                  <a:cubicBezTo>
                    <a:pt x="764858" y="0"/>
                    <a:pt x="794000" y="29142"/>
                    <a:pt x="794000" y="65091"/>
                  </a:cubicBezTo>
                  <a:lnTo>
                    <a:pt x="794000" y="72325"/>
                  </a:lnTo>
                  <a:cubicBezTo>
                    <a:pt x="794000" y="108274"/>
                    <a:pt x="764858" y="137416"/>
                    <a:pt x="728909" y="137416"/>
                  </a:cubicBezTo>
                  <a:lnTo>
                    <a:pt x="65091" y="137416"/>
                  </a:lnTo>
                  <a:cubicBezTo>
                    <a:pt x="47828" y="137416"/>
                    <a:pt x="31271" y="130558"/>
                    <a:pt x="19065" y="118351"/>
                  </a:cubicBezTo>
                  <a:cubicBezTo>
                    <a:pt x="6858" y="106145"/>
                    <a:pt x="0" y="89589"/>
                    <a:pt x="0" y="72325"/>
                  </a:cubicBezTo>
                  <a:lnTo>
                    <a:pt x="0" y="65091"/>
                  </a:lnTo>
                  <a:cubicBezTo>
                    <a:pt x="0" y="29142"/>
                    <a:pt x="29142" y="0"/>
                    <a:pt x="65091" y="0"/>
                  </a:cubicBezTo>
                  <a:close/>
                </a:path>
              </a:pathLst>
            </a:custGeom>
            <a:solidFill>
              <a:srgbClr val="8864AE"/>
            </a:solidFill>
          </p:spPr>
          <p:txBody>
            <a:bodyPr/>
            <a:lstStyle/>
            <a:p>
              <a:endParaRPr lang="pt-BR"/>
            </a:p>
          </p:txBody>
        </p:sp>
        <p:sp>
          <p:nvSpPr>
            <p:cNvPr id="10" name="TextBox 10"/>
            <p:cNvSpPr txBox="1"/>
            <p:nvPr/>
          </p:nvSpPr>
          <p:spPr>
            <a:xfrm>
              <a:off x="0" y="-47625"/>
              <a:ext cx="794000" cy="185041"/>
            </a:xfrm>
            <a:prstGeom prst="rect">
              <a:avLst/>
            </a:prstGeom>
          </p:spPr>
          <p:txBody>
            <a:bodyPr lIns="22114" tIns="22114" rIns="22114" bIns="22114" rtlCol="0" anchor="ctr"/>
            <a:lstStyle/>
            <a:p>
              <a:pPr algn="ctr">
                <a:lnSpc>
                  <a:spcPts val="3674"/>
                </a:lnSpc>
              </a:pPr>
              <a:endParaRPr/>
            </a:p>
          </p:txBody>
        </p:sp>
      </p:grpSp>
      <p:sp>
        <p:nvSpPr>
          <p:cNvPr id="11" name="Freeform 11"/>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12" name="AutoShape 12"/>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pic>
        <p:nvPicPr>
          <p:cNvPr id="13"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3493" y="1375251"/>
            <a:ext cx="10052516" cy="8539363"/>
          </a:xfrm>
          <a:prstGeom prst="rect">
            <a:avLst/>
          </a:prstGeom>
        </p:spPr>
      </p:pic>
      <p:grpSp>
        <p:nvGrpSpPr>
          <p:cNvPr id="14" name="Group 14"/>
          <p:cNvGrpSpPr/>
          <p:nvPr/>
        </p:nvGrpSpPr>
        <p:grpSpPr>
          <a:xfrm>
            <a:off x="-482462" y="2400300"/>
            <a:ext cx="7349653" cy="754953"/>
            <a:chOff x="0" y="0"/>
            <a:chExt cx="894163" cy="91848"/>
          </a:xfrm>
        </p:grpSpPr>
        <p:sp>
          <p:nvSpPr>
            <p:cNvPr id="15" name="Freeform 15"/>
            <p:cNvSpPr/>
            <p:nvPr/>
          </p:nvSpPr>
          <p:spPr>
            <a:xfrm>
              <a:off x="0" y="0"/>
              <a:ext cx="894163" cy="91848"/>
            </a:xfrm>
            <a:custGeom>
              <a:avLst/>
              <a:gdLst/>
              <a:ahLst/>
              <a:cxnLst/>
              <a:rect l="l" t="t" r="r" b="b"/>
              <a:pathLst>
                <a:path w="894163" h="91848">
                  <a:moveTo>
                    <a:pt x="12640" y="0"/>
                  </a:moveTo>
                  <a:lnTo>
                    <a:pt x="881523" y="0"/>
                  </a:lnTo>
                  <a:cubicBezTo>
                    <a:pt x="884875" y="0"/>
                    <a:pt x="888090" y="1332"/>
                    <a:pt x="890461" y="3702"/>
                  </a:cubicBezTo>
                  <a:cubicBezTo>
                    <a:pt x="892832" y="6073"/>
                    <a:pt x="894163" y="9288"/>
                    <a:pt x="894163" y="12640"/>
                  </a:cubicBezTo>
                  <a:lnTo>
                    <a:pt x="894163" y="79208"/>
                  </a:lnTo>
                  <a:cubicBezTo>
                    <a:pt x="894163" y="86189"/>
                    <a:pt x="888504" y="91848"/>
                    <a:pt x="881523" y="91848"/>
                  </a:cubicBezTo>
                  <a:lnTo>
                    <a:pt x="12640" y="91848"/>
                  </a:lnTo>
                  <a:cubicBezTo>
                    <a:pt x="9288" y="91848"/>
                    <a:pt x="6073" y="90516"/>
                    <a:pt x="3702" y="88146"/>
                  </a:cubicBezTo>
                  <a:cubicBezTo>
                    <a:pt x="1332" y="85775"/>
                    <a:pt x="0" y="82560"/>
                    <a:pt x="0" y="79208"/>
                  </a:cubicBezTo>
                  <a:lnTo>
                    <a:pt x="0" y="12640"/>
                  </a:lnTo>
                  <a:cubicBezTo>
                    <a:pt x="0" y="5659"/>
                    <a:pt x="5659" y="0"/>
                    <a:pt x="12640" y="0"/>
                  </a:cubicBezTo>
                  <a:close/>
                </a:path>
              </a:pathLst>
            </a:custGeom>
            <a:solidFill>
              <a:srgbClr val="415D92"/>
            </a:solidFill>
          </p:spPr>
          <p:txBody>
            <a:bodyPr/>
            <a:lstStyle/>
            <a:p>
              <a:endParaRPr lang="pt-BR"/>
            </a:p>
          </p:txBody>
        </p:sp>
        <p:sp>
          <p:nvSpPr>
            <p:cNvPr id="16" name="TextBox 16"/>
            <p:cNvSpPr txBox="1"/>
            <p:nvPr/>
          </p:nvSpPr>
          <p:spPr>
            <a:xfrm>
              <a:off x="0" y="-95250"/>
              <a:ext cx="894163" cy="187098"/>
            </a:xfrm>
            <a:prstGeom prst="rect">
              <a:avLst/>
            </a:prstGeom>
          </p:spPr>
          <p:txBody>
            <a:bodyPr lIns="39590" tIns="39590" rIns="39590" bIns="39590" rtlCol="0" anchor="ctr"/>
            <a:lstStyle/>
            <a:p>
              <a:pPr algn="ctr">
                <a:lnSpc>
                  <a:spcPts val="6578"/>
                </a:lnSpc>
              </a:pPr>
              <a:endParaRPr/>
            </a:p>
          </p:txBody>
        </p:sp>
      </p:grpSp>
      <p:sp>
        <p:nvSpPr>
          <p:cNvPr id="17" name="TextBox 17"/>
          <p:cNvSpPr txBox="1"/>
          <p:nvPr/>
        </p:nvSpPr>
        <p:spPr>
          <a:xfrm>
            <a:off x="1716995" y="3498348"/>
            <a:ext cx="5307859" cy="5326430"/>
          </a:xfrm>
          <a:prstGeom prst="rect">
            <a:avLst/>
          </a:prstGeom>
        </p:spPr>
        <p:txBody>
          <a:bodyPr lIns="0" tIns="0" rIns="0" bIns="0" rtlCol="0" anchor="t">
            <a:spAutoFit/>
          </a:bodyPr>
          <a:lstStyle/>
          <a:p>
            <a:pPr algn="l">
              <a:lnSpc>
                <a:spcPts val="3042"/>
              </a:lnSpc>
            </a:pPr>
            <a:r>
              <a:rPr lang="en-US" sz="2173" spc="-47">
                <a:solidFill>
                  <a:srgbClr val="2F334E"/>
                </a:solidFill>
                <a:latin typeface="Barlow"/>
                <a:ea typeface="Barlow"/>
                <a:cs typeface="Barlow"/>
                <a:sym typeface="Barlow"/>
              </a:rPr>
              <a:t>Por meio da </a:t>
            </a:r>
            <a:r>
              <a:rPr lang="en-US" sz="2173" b="1" spc="-47">
                <a:solidFill>
                  <a:srgbClr val="2F334E"/>
                </a:solidFill>
                <a:latin typeface="Barlow Bold"/>
                <a:ea typeface="Barlow Bold"/>
                <a:cs typeface="Barlow Bold"/>
                <a:sym typeface="Barlow Bold"/>
              </a:rPr>
              <a:t>pesquisa translacional</a:t>
            </a:r>
            <a:r>
              <a:rPr lang="en-US" sz="2173" spc="-47">
                <a:solidFill>
                  <a:srgbClr val="2F334E"/>
                </a:solidFill>
                <a:latin typeface="Barlow"/>
                <a:ea typeface="Barlow"/>
                <a:cs typeface="Barlow"/>
                <a:sym typeface="Barlow"/>
              </a:rPr>
              <a:t>, que conecta descobertas do laboratório ao hospital em três etapas:</a:t>
            </a:r>
          </a:p>
          <a:p>
            <a:pPr algn="l">
              <a:lnSpc>
                <a:spcPts val="3042"/>
              </a:lnSpc>
            </a:pPr>
            <a:endParaRPr lang="en-US" sz="2173" spc="-47">
              <a:solidFill>
                <a:srgbClr val="2F334E"/>
              </a:solidFill>
              <a:latin typeface="Barlow"/>
              <a:ea typeface="Barlow"/>
              <a:cs typeface="Barlow"/>
              <a:sym typeface="Barlow"/>
            </a:endParaRPr>
          </a:p>
          <a:p>
            <a:pPr marL="469158" lvl="1" indent="-234579" algn="l">
              <a:lnSpc>
                <a:spcPts val="3042"/>
              </a:lnSpc>
              <a:buAutoNum type="arabicPeriod"/>
            </a:pPr>
            <a:r>
              <a:rPr lang="en-US" sz="2173" spc="-47">
                <a:solidFill>
                  <a:srgbClr val="2F334E"/>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Básica</a:t>
            </a:r>
            <a:r>
              <a:rPr lang="en-US" sz="2173" b="1" spc="-47">
                <a:solidFill>
                  <a:srgbClr val="2F334E"/>
                </a:solidFill>
                <a:latin typeface="Barlow Bold"/>
                <a:ea typeface="Barlow Bold"/>
                <a:cs typeface="Barlow Bold"/>
                <a:sym typeface="Barlow Bold"/>
              </a:rPr>
              <a:t>  </a:t>
            </a:r>
            <a:r>
              <a:rPr lang="en-US" sz="2173" spc="-47">
                <a:solidFill>
                  <a:srgbClr val="2F334E"/>
                </a:solidFill>
                <a:latin typeface="Barlow"/>
                <a:ea typeface="Barlow"/>
                <a:cs typeface="Barlow"/>
                <a:sym typeface="Barlow"/>
              </a:rPr>
              <a:t>→ Identificamos novos alvos e desenvolvemos radiofármacos.</a:t>
            </a:r>
          </a:p>
          <a:p>
            <a:pPr marL="469158" lvl="1" indent="-234579" algn="l">
              <a:lnSpc>
                <a:spcPts val="3042"/>
              </a:lnSpc>
              <a:buAutoNum type="arabicPeriod"/>
            </a:pPr>
            <a:r>
              <a:rPr lang="en-US" sz="2173" spc="-47">
                <a:solidFill>
                  <a:srgbClr val="2F334E"/>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Pré-Clínica</a:t>
            </a:r>
            <a:r>
              <a:rPr lang="en-US" sz="2173" b="1" spc="-47">
                <a:solidFill>
                  <a:srgbClr val="2F334E"/>
                </a:solidFill>
                <a:latin typeface="Barlow Bold"/>
                <a:ea typeface="Barlow Bold"/>
                <a:cs typeface="Barlow Bold"/>
                <a:sym typeface="Barlow Bold"/>
              </a:rPr>
              <a:t> </a:t>
            </a:r>
            <a:r>
              <a:rPr lang="en-US" sz="2173" spc="-47">
                <a:solidFill>
                  <a:srgbClr val="2F334E"/>
                </a:solidFill>
                <a:latin typeface="Barlow"/>
                <a:ea typeface="Barlow"/>
                <a:cs typeface="Barlow"/>
                <a:sym typeface="Barlow"/>
              </a:rPr>
              <a:t> → Avaliamos segurança e eficácia em células e animais.</a:t>
            </a:r>
          </a:p>
          <a:p>
            <a:pPr marL="469158" lvl="1" indent="-234579" algn="l">
              <a:lnSpc>
                <a:spcPts val="3042"/>
              </a:lnSpc>
              <a:buAutoNum type="arabicPeriod"/>
            </a:pPr>
            <a:r>
              <a:rPr lang="en-US" sz="2173" spc="-47">
                <a:solidFill>
                  <a:srgbClr val="2F334E"/>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Clínica</a:t>
            </a:r>
            <a:r>
              <a:rPr lang="en-US" sz="2173" b="1" spc="-47">
                <a:solidFill>
                  <a:srgbClr val="2F334E"/>
                </a:solidFill>
                <a:latin typeface="Barlow Bold"/>
                <a:ea typeface="Barlow Bold"/>
                <a:cs typeface="Barlow Bold"/>
                <a:sym typeface="Barlow Bold"/>
              </a:rPr>
              <a:t>  </a:t>
            </a:r>
            <a:r>
              <a:rPr lang="en-US" sz="2173" spc="-47">
                <a:solidFill>
                  <a:srgbClr val="2F334E"/>
                </a:solidFill>
                <a:latin typeface="Barlow"/>
                <a:ea typeface="Barlow"/>
                <a:cs typeface="Barlow"/>
                <a:sym typeface="Barlow"/>
              </a:rPr>
              <a:t>→ Administramos em humanos, seguindo protocolos aprovados pelo Comitê de Ética em Pesquisa.</a:t>
            </a:r>
          </a:p>
          <a:p>
            <a:pPr algn="l">
              <a:lnSpc>
                <a:spcPts val="3042"/>
              </a:lnSpc>
            </a:pPr>
            <a:endParaRPr lang="en-US" sz="2173" spc="-47">
              <a:solidFill>
                <a:srgbClr val="2F334E"/>
              </a:solidFill>
              <a:latin typeface="Barlow"/>
              <a:ea typeface="Barlow"/>
              <a:cs typeface="Barlow"/>
              <a:sym typeface="Barlow"/>
            </a:endParaRPr>
          </a:p>
          <a:p>
            <a:pPr algn="l">
              <a:lnSpc>
                <a:spcPts val="3042"/>
              </a:lnSpc>
            </a:pPr>
            <a:r>
              <a:rPr lang="en-US" sz="2173" spc="-47">
                <a:solidFill>
                  <a:srgbClr val="2F334E"/>
                </a:solidFill>
                <a:latin typeface="Barlow"/>
                <a:ea typeface="Barlow"/>
                <a:cs typeface="Barlow"/>
                <a:sym typeface="Barlow"/>
              </a:rPr>
              <a:t>Nosso objetivo é ampliar o tratamento oncológico, garantindo segurança e inovação.</a:t>
            </a:r>
          </a:p>
        </p:txBody>
      </p:sp>
      <p:sp>
        <p:nvSpPr>
          <p:cNvPr id="18" name="TextBox 18"/>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466397">
                    <a:alpha val="24706"/>
                  </a:srgbClr>
                </a:solidFill>
                <a:latin typeface="Barlow Bold"/>
                <a:ea typeface="Barlow Bold"/>
                <a:cs typeface="Barlow Bold"/>
                <a:sym typeface="Barlow Bold"/>
              </a:rPr>
              <a:t>OBJETIVOS</a:t>
            </a:r>
          </a:p>
        </p:txBody>
      </p:sp>
      <p:sp>
        <p:nvSpPr>
          <p:cNvPr id="19" name="TextBox 19"/>
          <p:cNvSpPr txBox="1"/>
          <p:nvPr/>
        </p:nvSpPr>
        <p:spPr>
          <a:xfrm>
            <a:off x="1691692" y="2433586"/>
            <a:ext cx="5175499"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Objetivos do Estudo</a:t>
            </a:r>
          </a:p>
        </p:txBody>
      </p:sp>
      <p:sp>
        <p:nvSpPr>
          <p:cNvPr id="20" name="TextBox 20"/>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A3A99">
                    <a:alpha val="11765"/>
                  </a:srgbClr>
                </a:solidFill>
                <a:latin typeface="Barlow Heavy"/>
                <a:ea typeface="Barlow Heavy"/>
                <a:cs typeface="Barlow Heavy"/>
                <a:sym typeface="Barlow Heavy"/>
              </a:rPr>
              <a:t>03</a:t>
            </a:r>
          </a:p>
        </p:txBody>
      </p:sp>
      <p:sp>
        <p:nvSpPr>
          <p:cNvPr id="21" name="TextBox 21"/>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CANCERTHERA.org.br</a:t>
            </a:r>
          </a:p>
        </p:txBody>
      </p:sp>
      <p:sp>
        <p:nvSpPr>
          <p:cNvPr id="22" name="TextBox 22"/>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31 de outubro de 2025</a:t>
            </a:r>
          </a:p>
        </p:txBody>
      </p:sp>
      <p:sp>
        <p:nvSpPr>
          <p:cNvPr id="23" name="TextBox 23"/>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66397"/>
                </a:solidFill>
                <a:latin typeface="Barlow"/>
                <a:ea typeface="Barlow"/>
                <a:cs typeface="Barlow"/>
                <a:sym typeface="Barlow"/>
              </a:rPr>
              <a:t>@cepidcancerthera   </a:t>
            </a:r>
          </a:p>
        </p:txBody>
      </p:sp>
      <p:grpSp>
        <p:nvGrpSpPr>
          <p:cNvPr id="24" name="Group 24"/>
          <p:cNvGrpSpPr/>
          <p:nvPr/>
        </p:nvGrpSpPr>
        <p:grpSpPr>
          <a:xfrm>
            <a:off x="333415" y="9925467"/>
            <a:ext cx="1378357" cy="205762"/>
            <a:chOff x="0" y="0"/>
            <a:chExt cx="1837809" cy="274349"/>
          </a:xfrm>
        </p:grpSpPr>
        <p:sp>
          <p:nvSpPr>
            <p:cNvPr id="25" name="Freeform 25"/>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26" name="Freeform 26"/>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27" name="Freeform 27"/>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r="-16608"/>
              </a:stretch>
            </a:blipFill>
          </p:spPr>
          <p:txBody>
            <a:bodyPr/>
            <a:lstStyle/>
            <a:p>
              <a:endParaRPr lang="pt-BR"/>
            </a:p>
          </p:txBody>
        </p:sp>
        <p:sp>
          <p:nvSpPr>
            <p:cNvPr id="28" name="Freeform 28"/>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29" name="Freeform 29"/>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sp>
        <p:nvSpPr>
          <p:cNvPr id="3" name="TextBox 3"/>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CANCERTHERA.org.br</a:t>
            </a:r>
          </a:p>
        </p:txBody>
      </p:sp>
      <p:sp>
        <p:nvSpPr>
          <p:cNvPr id="4" name="TextBox 4"/>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31 de outubro de 2025</a:t>
            </a:r>
          </a:p>
        </p:txBody>
      </p:sp>
      <p:sp>
        <p:nvSpPr>
          <p:cNvPr id="5" name="TextBox 5"/>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66397"/>
                </a:solidFill>
                <a:latin typeface="Barlow"/>
                <a:ea typeface="Barlow"/>
                <a:cs typeface="Barlow"/>
                <a:sym typeface="Barlow"/>
              </a:rPr>
              <a:t>@cepidcancerthera   </a:t>
            </a:r>
          </a:p>
        </p:txBody>
      </p:sp>
      <p:grpSp>
        <p:nvGrpSpPr>
          <p:cNvPr id="6" name="Group 6"/>
          <p:cNvGrpSpPr/>
          <p:nvPr/>
        </p:nvGrpSpPr>
        <p:grpSpPr>
          <a:xfrm>
            <a:off x="333415" y="9925467"/>
            <a:ext cx="1378357" cy="205762"/>
            <a:chOff x="0" y="0"/>
            <a:chExt cx="1837809" cy="274349"/>
          </a:xfrm>
        </p:grpSpPr>
        <p:sp>
          <p:nvSpPr>
            <p:cNvPr id="7" name="Freeform 7"/>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a:p>
          </p:txBody>
        </p:sp>
        <p:sp>
          <p:nvSpPr>
            <p:cNvPr id="8" name="Freeform 8"/>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9" name="Freeform 9"/>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6">
                <a:extLst>
                  <a:ext uri="{96DAC541-7B7A-43D3-8B79-37D633B846F1}">
                    <asvg:svgBlip xmlns:asvg="http://schemas.microsoft.com/office/drawing/2016/SVG/main" r:embed="rId7"/>
                  </a:ext>
                </a:extLst>
              </a:blip>
              <a:stretch>
                <a:fillRect r="-16608"/>
              </a:stretch>
            </a:blipFill>
          </p:spPr>
          <p:txBody>
            <a:bodyPr/>
            <a:lstStyle/>
            <a:p>
              <a:endParaRPr lang="pt-BR"/>
            </a:p>
          </p:txBody>
        </p:sp>
        <p:sp>
          <p:nvSpPr>
            <p:cNvPr id="10" name="Freeform 10"/>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a:p>
          </p:txBody>
        </p:sp>
        <p:sp>
          <p:nvSpPr>
            <p:cNvPr id="11" name="Freeform 11"/>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grpSp>
      <p:grpSp>
        <p:nvGrpSpPr>
          <p:cNvPr id="12" name="Group 12"/>
          <p:cNvGrpSpPr/>
          <p:nvPr/>
        </p:nvGrpSpPr>
        <p:grpSpPr>
          <a:xfrm>
            <a:off x="10502768" y="3589382"/>
            <a:ext cx="7349653" cy="754953"/>
            <a:chOff x="0" y="0"/>
            <a:chExt cx="894163" cy="91848"/>
          </a:xfrm>
        </p:grpSpPr>
        <p:sp>
          <p:nvSpPr>
            <p:cNvPr id="13" name="Freeform 13"/>
            <p:cNvSpPr/>
            <p:nvPr/>
          </p:nvSpPr>
          <p:spPr>
            <a:xfrm>
              <a:off x="0" y="0"/>
              <a:ext cx="894163" cy="91848"/>
            </a:xfrm>
            <a:custGeom>
              <a:avLst/>
              <a:gdLst/>
              <a:ahLst/>
              <a:cxnLst/>
              <a:rect l="l" t="t" r="r" b="b"/>
              <a:pathLst>
                <a:path w="894163" h="91848">
                  <a:moveTo>
                    <a:pt x="12640" y="0"/>
                  </a:moveTo>
                  <a:lnTo>
                    <a:pt x="881523" y="0"/>
                  </a:lnTo>
                  <a:cubicBezTo>
                    <a:pt x="884875" y="0"/>
                    <a:pt x="888090" y="1332"/>
                    <a:pt x="890461" y="3702"/>
                  </a:cubicBezTo>
                  <a:cubicBezTo>
                    <a:pt x="892832" y="6073"/>
                    <a:pt x="894163" y="9288"/>
                    <a:pt x="894163" y="12640"/>
                  </a:cubicBezTo>
                  <a:lnTo>
                    <a:pt x="894163" y="79208"/>
                  </a:lnTo>
                  <a:cubicBezTo>
                    <a:pt x="894163" y="86189"/>
                    <a:pt x="888504" y="91848"/>
                    <a:pt x="881523" y="91848"/>
                  </a:cubicBezTo>
                  <a:lnTo>
                    <a:pt x="12640" y="91848"/>
                  </a:lnTo>
                  <a:cubicBezTo>
                    <a:pt x="9288" y="91848"/>
                    <a:pt x="6073" y="90516"/>
                    <a:pt x="3702" y="88146"/>
                  </a:cubicBezTo>
                  <a:cubicBezTo>
                    <a:pt x="1332" y="85775"/>
                    <a:pt x="0" y="82560"/>
                    <a:pt x="0" y="79208"/>
                  </a:cubicBezTo>
                  <a:lnTo>
                    <a:pt x="0" y="12640"/>
                  </a:lnTo>
                  <a:cubicBezTo>
                    <a:pt x="0" y="5659"/>
                    <a:pt x="5659" y="0"/>
                    <a:pt x="12640" y="0"/>
                  </a:cubicBezTo>
                  <a:close/>
                </a:path>
              </a:pathLst>
            </a:custGeom>
            <a:solidFill>
              <a:srgbClr val="466397"/>
            </a:solidFill>
          </p:spPr>
          <p:txBody>
            <a:bodyPr/>
            <a:lstStyle/>
            <a:p>
              <a:endParaRPr lang="pt-BR"/>
            </a:p>
          </p:txBody>
        </p:sp>
        <p:sp>
          <p:nvSpPr>
            <p:cNvPr id="14" name="TextBox 14"/>
            <p:cNvSpPr txBox="1"/>
            <p:nvPr/>
          </p:nvSpPr>
          <p:spPr>
            <a:xfrm>
              <a:off x="0" y="-95250"/>
              <a:ext cx="894163" cy="187098"/>
            </a:xfrm>
            <a:prstGeom prst="rect">
              <a:avLst/>
            </a:prstGeom>
          </p:spPr>
          <p:txBody>
            <a:bodyPr lIns="39590" tIns="39590" rIns="39590" bIns="39590" rtlCol="0" anchor="ctr"/>
            <a:lstStyle/>
            <a:p>
              <a:pPr algn="ctr">
                <a:lnSpc>
                  <a:spcPts val="6578"/>
                </a:lnSpc>
              </a:pPr>
              <a:endParaRPr/>
            </a:p>
          </p:txBody>
        </p:sp>
      </p:grpSp>
      <p:sp>
        <p:nvSpPr>
          <p:cNvPr id="15" name="TextBox 15"/>
          <p:cNvSpPr txBox="1"/>
          <p:nvPr/>
        </p:nvSpPr>
        <p:spPr>
          <a:xfrm>
            <a:off x="12295923" y="3539167"/>
            <a:ext cx="5175499"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Resultados do Estudo</a:t>
            </a:r>
          </a:p>
        </p:txBody>
      </p:sp>
      <p:sp>
        <p:nvSpPr>
          <p:cNvPr id="16" name="TextBox 16"/>
          <p:cNvSpPr txBox="1"/>
          <p:nvPr/>
        </p:nvSpPr>
        <p:spPr>
          <a:xfrm>
            <a:off x="12331852" y="4627390"/>
            <a:ext cx="5269298" cy="1178511"/>
          </a:xfrm>
          <a:prstGeom prst="rect">
            <a:avLst/>
          </a:prstGeom>
        </p:spPr>
        <p:txBody>
          <a:bodyPr lIns="0" tIns="0" rIns="0" bIns="0" rtlCol="0" anchor="t">
            <a:spAutoFit/>
          </a:bodyPr>
          <a:lstStyle/>
          <a:p>
            <a:pPr algn="l">
              <a:lnSpc>
                <a:spcPts val="3080"/>
              </a:lnSpc>
            </a:pPr>
            <a:r>
              <a:rPr lang="en-US" sz="2800" b="1">
                <a:solidFill>
                  <a:srgbClr val="466397"/>
                </a:solidFill>
                <a:latin typeface="Barlow Semi-Bold"/>
                <a:ea typeface="Barlow Semi-Bold"/>
                <a:cs typeface="Barlow Semi-Bold"/>
                <a:sym typeface="Barlow Semi-Bold"/>
              </a:rPr>
              <a:t>Eficácia terapêutica significativa (comparação positiva com métodos tradicionais</a:t>
            </a:r>
            <a:r>
              <a:rPr lang="en-US" sz="2800">
                <a:solidFill>
                  <a:srgbClr val="466397"/>
                </a:solidFill>
                <a:latin typeface="Barlow"/>
                <a:ea typeface="Barlow"/>
                <a:cs typeface="Barlow"/>
                <a:sym typeface="Barlow"/>
              </a:rPr>
              <a:t>)</a:t>
            </a:r>
          </a:p>
        </p:txBody>
      </p:sp>
      <p:sp>
        <p:nvSpPr>
          <p:cNvPr id="17" name="Freeform 17"/>
          <p:cNvSpPr/>
          <p:nvPr/>
        </p:nvSpPr>
        <p:spPr>
          <a:xfrm>
            <a:off x="1588033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12" cstate="print">
              <a:extLst>
                <a:ext uri="{28A0092B-C50C-407E-A947-70E740481C1C}">
                  <a14:useLocalDpi xmlns:a14="http://schemas.microsoft.com/office/drawing/2010/main" val="0"/>
                </a:ext>
              </a:extLst>
            </a:blip>
            <a:stretch>
              <a:fillRect/>
            </a:stretch>
          </a:blipFill>
        </p:spPr>
        <p:txBody>
          <a:bodyPr/>
          <a:lstStyle/>
          <a:p>
            <a:endParaRPr lang="pt-BR"/>
          </a:p>
        </p:txBody>
      </p:sp>
      <p:grpSp>
        <p:nvGrpSpPr>
          <p:cNvPr id="18" name="Group 18"/>
          <p:cNvGrpSpPr/>
          <p:nvPr/>
        </p:nvGrpSpPr>
        <p:grpSpPr>
          <a:xfrm>
            <a:off x="5619327" y="-162635"/>
            <a:ext cx="6238445" cy="10693588"/>
            <a:chOff x="0" y="0"/>
            <a:chExt cx="966498" cy="1656717"/>
          </a:xfrm>
        </p:grpSpPr>
        <p:sp>
          <p:nvSpPr>
            <p:cNvPr id="19" name="Freeform 19"/>
            <p:cNvSpPr/>
            <p:nvPr/>
          </p:nvSpPr>
          <p:spPr>
            <a:xfrm>
              <a:off x="0" y="0"/>
              <a:ext cx="966498" cy="1656717"/>
            </a:xfrm>
            <a:custGeom>
              <a:avLst/>
              <a:gdLst/>
              <a:ahLst/>
              <a:cxnLst/>
              <a:rect l="l" t="t" r="r" b="b"/>
              <a:pathLst>
                <a:path w="966498" h="1656717">
                  <a:moveTo>
                    <a:pt x="0" y="0"/>
                  </a:moveTo>
                  <a:lnTo>
                    <a:pt x="966498" y="0"/>
                  </a:lnTo>
                  <a:lnTo>
                    <a:pt x="966498" y="1656717"/>
                  </a:lnTo>
                  <a:lnTo>
                    <a:pt x="0" y="1656717"/>
                  </a:lnTo>
                  <a:close/>
                </a:path>
              </a:pathLst>
            </a:custGeom>
            <a:blipFill>
              <a:blip r:embed="rId13" cstate="print">
                <a:extLst>
                  <a:ext uri="{28A0092B-C50C-407E-A947-70E740481C1C}">
                    <a14:useLocalDpi xmlns:a14="http://schemas.microsoft.com/office/drawing/2010/main" val="0"/>
                  </a:ext>
                </a:extLst>
              </a:blip>
              <a:stretch>
                <a:fillRect/>
              </a:stretch>
            </a:blipFill>
            <a:ln w="66675" cap="sq">
              <a:solidFill>
                <a:srgbClr val="6E8ABC"/>
              </a:solidFill>
              <a:prstDash val="solid"/>
              <a:miter/>
            </a:ln>
          </p:spPr>
          <p:txBody>
            <a:bodyPr/>
            <a:lstStyle/>
            <a:p>
              <a:endParaRPr lang="pt-BR"/>
            </a:p>
          </p:txBody>
        </p:sp>
      </p:grpSp>
      <p:grpSp>
        <p:nvGrpSpPr>
          <p:cNvPr id="20" name="Group 20"/>
          <p:cNvGrpSpPr/>
          <p:nvPr/>
        </p:nvGrpSpPr>
        <p:grpSpPr>
          <a:xfrm>
            <a:off x="1597523" y="4938808"/>
            <a:ext cx="3135365" cy="1070592"/>
            <a:chOff x="0" y="0"/>
            <a:chExt cx="2162870" cy="738526"/>
          </a:xfrm>
        </p:grpSpPr>
        <p:sp>
          <p:nvSpPr>
            <p:cNvPr id="21" name="Freeform 21"/>
            <p:cNvSpPr/>
            <p:nvPr/>
          </p:nvSpPr>
          <p:spPr>
            <a:xfrm>
              <a:off x="0" y="0"/>
              <a:ext cx="2162870" cy="738526"/>
            </a:xfrm>
            <a:custGeom>
              <a:avLst/>
              <a:gdLst/>
              <a:ahLst/>
              <a:cxnLst/>
              <a:rect l="l" t="t" r="r" b="b"/>
              <a:pathLst>
                <a:path w="2162870" h="738526">
                  <a:moveTo>
                    <a:pt x="37038" y="0"/>
                  </a:moveTo>
                  <a:lnTo>
                    <a:pt x="2125831" y="0"/>
                  </a:lnTo>
                  <a:cubicBezTo>
                    <a:pt x="2146287" y="0"/>
                    <a:pt x="2162870" y="16583"/>
                    <a:pt x="2162870" y="37038"/>
                  </a:cubicBezTo>
                  <a:lnTo>
                    <a:pt x="2162870" y="701488"/>
                  </a:lnTo>
                  <a:cubicBezTo>
                    <a:pt x="2162870" y="721944"/>
                    <a:pt x="2146287" y="738526"/>
                    <a:pt x="2125831" y="738526"/>
                  </a:cubicBezTo>
                  <a:lnTo>
                    <a:pt x="37038" y="738526"/>
                  </a:lnTo>
                  <a:cubicBezTo>
                    <a:pt x="16583" y="738526"/>
                    <a:pt x="0" y="721944"/>
                    <a:pt x="0" y="701488"/>
                  </a:cubicBezTo>
                  <a:lnTo>
                    <a:pt x="0" y="37038"/>
                  </a:lnTo>
                  <a:cubicBezTo>
                    <a:pt x="0" y="16583"/>
                    <a:pt x="16583" y="0"/>
                    <a:pt x="37038" y="0"/>
                  </a:cubicBezTo>
                  <a:close/>
                </a:path>
              </a:pathLst>
            </a:custGeom>
            <a:solidFill>
              <a:srgbClr val="26AED0">
                <a:alpha val="14902"/>
              </a:srgbClr>
            </a:solidFill>
            <a:ln cap="sq">
              <a:noFill/>
              <a:prstDash val="solid"/>
              <a:miter/>
            </a:ln>
          </p:spPr>
          <p:txBody>
            <a:bodyPr/>
            <a:lstStyle/>
            <a:p>
              <a:endParaRPr lang="pt-BR"/>
            </a:p>
          </p:txBody>
        </p:sp>
        <p:sp>
          <p:nvSpPr>
            <p:cNvPr id="22" name="TextBox 22"/>
            <p:cNvSpPr txBox="1"/>
            <p:nvPr/>
          </p:nvSpPr>
          <p:spPr>
            <a:xfrm>
              <a:off x="0" y="133350"/>
              <a:ext cx="2162870" cy="605176"/>
            </a:xfrm>
            <a:prstGeom prst="rect">
              <a:avLst/>
            </a:prstGeom>
          </p:spPr>
          <p:txBody>
            <a:bodyPr lIns="50800" tIns="50800" rIns="50800" bIns="50800" rtlCol="0" anchor="ctr"/>
            <a:lstStyle/>
            <a:p>
              <a:pPr marL="0" lvl="0" indent="0" algn="just">
                <a:lnSpc>
                  <a:spcPts val="1264"/>
                </a:lnSpc>
                <a:spcBef>
                  <a:spcPct val="0"/>
                </a:spcBef>
              </a:pPr>
              <a:endParaRPr/>
            </a:p>
          </p:txBody>
        </p:sp>
      </p:grpSp>
      <p:grpSp>
        <p:nvGrpSpPr>
          <p:cNvPr id="23" name="Group 23"/>
          <p:cNvGrpSpPr/>
          <p:nvPr/>
        </p:nvGrpSpPr>
        <p:grpSpPr>
          <a:xfrm>
            <a:off x="1597523" y="6398448"/>
            <a:ext cx="2807782" cy="1098148"/>
            <a:chOff x="0" y="0"/>
            <a:chExt cx="1936893" cy="757536"/>
          </a:xfrm>
        </p:grpSpPr>
        <p:sp>
          <p:nvSpPr>
            <p:cNvPr id="24" name="Freeform 24"/>
            <p:cNvSpPr/>
            <p:nvPr/>
          </p:nvSpPr>
          <p:spPr>
            <a:xfrm>
              <a:off x="0" y="0"/>
              <a:ext cx="1936893" cy="757536"/>
            </a:xfrm>
            <a:custGeom>
              <a:avLst/>
              <a:gdLst/>
              <a:ahLst/>
              <a:cxnLst/>
              <a:rect l="l" t="t" r="r" b="b"/>
              <a:pathLst>
                <a:path w="1936893" h="757536">
                  <a:moveTo>
                    <a:pt x="41360" y="0"/>
                  </a:moveTo>
                  <a:lnTo>
                    <a:pt x="1895533" y="0"/>
                  </a:lnTo>
                  <a:cubicBezTo>
                    <a:pt x="1906502" y="0"/>
                    <a:pt x="1917022" y="4358"/>
                    <a:pt x="1924779" y="12114"/>
                  </a:cubicBezTo>
                  <a:cubicBezTo>
                    <a:pt x="1932535" y="19870"/>
                    <a:pt x="1936893" y="30390"/>
                    <a:pt x="1936893" y="41360"/>
                  </a:cubicBezTo>
                  <a:lnTo>
                    <a:pt x="1936893" y="716176"/>
                  </a:lnTo>
                  <a:cubicBezTo>
                    <a:pt x="1936893" y="727145"/>
                    <a:pt x="1932535" y="737665"/>
                    <a:pt x="1924779" y="745422"/>
                  </a:cubicBezTo>
                  <a:cubicBezTo>
                    <a:pt x="1917022" y="753178"/>
                    <a:pt x="1906502" y="757536"/>
                    <a:pt x="1895533" y="757536"/>
                  </a:cubicBezTo>
                  <a:lnTo>
                    <a:pt x="41360" y="757536"/>
                  </a:lnTo>
                  <a:cubicBezTo>
                    <a:pt x="30390" y="757536"/>
                    <a:pt x="19870" y="753178"/>
                    <a:pt x="12114" y="745422"/>
                  </a:cubicBezTo>
                  <a:cubicBezTo>
                    <a:pt x="4358" y="737665"/>
                    <a:pt x="0" y="727145"/>
                    <a:pt x="0" y="716176"/>
                  </a:cubicBezTo>
                  <a:lnTo>
                    <a:pt x="0" y="41360"/>
                  </a:lnTo>
                  <a:cubicBezTo>
                    <a:pt x="0" y="30390"/>
                    <a:pt x="4358" y="19870"/>
                    <a:pt x="12114" y="12114"/>
                  </a:cubicBezTo>
                  <a:cubicBezTo>
                    <a:pt x="19870" y="4358"/>
                    <a:pt x="30390" y="0"/>
                    <a:pt x="41360" y="0"/>
                  </a:cubicBezTo>
                  <a:close/>
                </a:path>
              </a:pathLst>
            </a:custGeom>
            <a:solidFill>
              <a:srgbClr val="26AED0">
                <a:alpha val="14902"/>
              </a:srgbClr>
            </a:solidFill>
          </p:spPr>
          <p:txBody>
            <a:bodyPr/>
            <a:lstStyle/>
            <a:p>
              <a:endParaRPr lang="pt-BR"/>
            </a:p>
          </p:txBody>
        </p:sp>
        <p:sp>
          <p:nvSpPr>
            <p:cNvPr id="25" name="TextBox 25"/>
            <p:cNvSpPr txBox="1"/>
            <p:nvPr/>
          </p:nvSpPr>
          <p:spPr>
            <a:xfrm>
              <a:off x="0" y="133350"/>
              <a:ext cx="1936893" cy="624186"/>
            </a:xfrm>
            <a:prstGeom prst="rect">
              <a:avLst/>
            </a:prstGeom>
          </p:spPr>
          <p:txBody>
            <a:bodyPr lIns="50800" tIns="50800" rIns="50800" bIns="50800" rtlCol="0" anchor="ctr"/>
            <a:lstStyle/>
            <a:p>
              <a:pPr algn="just">
                <a:lnSpc>
                  <a:spcPts val="1264"/>
                </a:lnSpc>
              </a:pPr>
              <a:endParaRPr/>
            </a:p>
          </p:txBody>
        </p:sp>
      </p:grpSp>
      <p:sp>
        <p:nvSpPr>
          <p:cNvPr id="26" name="Freeform 26"/>
          <p:cNvSpPr/>
          <p:nvPr/>
        </p:nvSpPr>
        <p:spPr>
          <a:xfrm rot="3890603">
            <a:off x="834515" y="3665016"/>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27" name="TextBox 27"/>
          <p:cNvSpPr txBox="1"/>
          <p:nvPr/>
        </p:nvSpPr>
        <p:spPr>
          <a:xfrm>
            <a:off x="838200" y="2425921"/>
            <a:ext cx="4363929" cy="462889"/>
          </a:xfrm>
          <a:prstGeom prst="rect">
            <a:avLst/>
          </a:prstGeom>
        </p:spPr>
        <p:txBody>
          <a:bodyPr lIns="0" tIns="0" rIns="0" bIns="0" rtlCol="0" anchor="t">
            <a:spAutoFit/>
          </a:bodyPr>
          <a:lstStyle/>
          <a:p>
            <a:pPr marL="0" lvl="0" indent="0" algn="l">
              <a:lnSpc>
                <a:spcPts val="3436"/>
              </a:lnSpc>
              <a:spcBef>
                <a:spcPct val="0"/>
              </a:spcBef>
            </a:pPr>
            <a:r>
              <a:rPr lang="en-US" sz="3436" b="1" spc="-75">
                <a:solidFill>
                  <a:srgbClr val="466397"/>
                </a:solidFill>
                <a:latin typeface="Barlow Bold"/>
                <a:ea typeface="Barlow Bold"/>
                <a:cs typeface="Barlow Bold"/>
                <a:sym typeface="Barlow Bold"/>
              </a:rPr>
              <a:t>Resultados obtidos</a:t>
            </a:r>
          </a:p>
        </p:txBody>
      </p:sp>
      <p:grpSp>
        <p:nvGrpSpPr>
          <p:cNvPr id="28" name="Group 28"/>
          <p:cNvGrpSpPr/>
          <p:nvPr/>
        </p:nvGrpSpPr>
        <p:grpSpPr>
          <a:xfrm>
            <a:off x="1597523" y="3770109"/>
            <a:ext cx="3446243" cy="815550"/>
            <a:chOff x="0" y="0"/>
            <a:chExt cx="2377322" cy="562591"/>
          </a:xfrm>
        </p:grpSpPr>
        <p:sp>
          <p:nvSpPr>
            <p:cNvPr id="29" name="Freeform 29"/>
            <p:cNvSpPr/>
            <p:nvPr/>
          </p:nvSpPr>
          <p:spPr>
            <a:xfrm>
              <a:off x="0" y="0"/>
              <a:ext cx="2377323" cy="562591"/>
            </a:xfrm>
            <a:custGeom>
              <a:avLst/>
              <a:gdLst/>
              <a:ahLst/>
              <a:cxnLst/>
              <a:rect l="l" t="t" r="r" b="b"/>
              <a:pathLst>
                <a:path w="2377323" h="562591">
                  <a:moveTo>
                    <a:pt x="33697" y="0"/>
                  </a:moveTo>
                  <a:lnTo>
                    <a:pt x="2343625" y="0"/>
                  </a:lnTo>
                  <a:cubicBezTo>
                    <a:pt x="2362236" y="0"/>
                    <a:pt x="2377323" y="15087"/>
                    <a:pt x="2377323" y="33697"/>
                  </a:cubicBezTo>
                  <a:lnTo>
                    <a:pt x="2377323" y="528894"/>
                  </a:lnTo>
                  <a:cubicBezTo>
                    <a:pt x="2377323" y="537831"/>
                    <a:pt x="2373772" y="546402"/>
                    <a:pt x="2367453" y="552721"/>
                  </a:cubicBezTo>
                  <a:cubicBezTo>
                    <a:pt x="2361133" y="559041"/>
                    <a:pt x="2352562" y="562591"/>
                    <a:pt x="2343625" y="562591"/>
                  </a:cubicBezTo>
                  <a:lnTo>
                    <a:pt x="33697" y="562591"/>
                  </a:lnTo>
                  <a:cubicBezTo>
                    <a:pt x="15087" y="562591"/>
                    <a:pt x="0" y="547504"/>
                    <a:pt x="0" y="528894"/>
                  </a:cubicBezTo>
                  <a:lnTo>
                    <a:pt x="0" y="33697"/>
                  </a:lnTo>
                  <a:cubicBezTo>
                    <a:pt x="0" y="15087"/>
                    <a:pt x="15087" y="0"/>
                    <a:pt x="33697" y="0"/>
                  </a:cubicBezTo>
                  <a:close/>
                </a:path>
              </a:pathLst>
            </a:custGeom>
            <a:solidFill>
              <a:srgbClr val="26AED0">
                <a:alpha val="14902"/>
              </a:srgbClr>
            </a:solidFill>
            <a:ln cap="sq">
              <a:noFill/>
              <a:prstDash val="solid"/>
              <a:miter/>
            </a:ln>
          </p:spPr>
          <p:txBody>
            <a:bodyPr/>
            <a:lstStyle/>
            <a:p>
              <a:endParaRPr lang="pt-BR"/>
            </a:p>
          </p:txBody>
        </p:sp>
        <p:sp>
          <p:nvSpPr>
            <p:cNvPr id="30" name="TextBox 30"/>
            <p:cNvSpPr txBox="1"/>
            <p:nvPr/>
          </p:nvSpPr>
          <p:spPr>
            <a:xfrm>
              <a:off x="0" y="133350"/>
              <a:ext cx="2377322" cy="429241"/>
            </a:xfrm>
            <a:prstGeom prst="rect">
              <a:avLst/>
            </a:prstGeom>
          </p:spPr>
          <p:txBody>
            <a:bodyPr lIns="50800" tIns="50800" rIns="50800" bIns="50800" rtlCol="0" anchor="ctr"/>
            <a:lstStyle/>
            <a:p>
              <a:pPr marL="0" lvl="0" indent="0" algn="just">
                <a:lnSpc>
                  <a:spcPts val="1264"/>
                </a:lnSpc>
                <a:spcBef>
                  <a:spcPct val="0"/>
                </a:spcBef>
              </a:pPr>
              <a:endParaRPr/>
            </a:p>
          </p:txBody>
        </p:sp>
      </p:grpSp>
      <p:sp>
        <p:nvSpPr>
          <p:cNvPr id="31" name="TextBox 31"/>
          <p:cNvSpPr txBox="1"/>
          <p:nvPr/>
        </p:nvSpPr>
        <p:spPr>
          <a:xfrm>
            <a:off x="1746360" y="3866115"/>
            <a:ext cx="2986528" cy="585437"/>
          </a:xfrm>
          <a:prstGeom prst="rect">
            <a:avLst/>
          </a:prstGeom>
        </p:spPr>
        <p:txBody>
          <a:bodyPr lIns="0" tIns="0" rIns="0" bIns="0" rtlCol="0" anchor="t">
            <a:spAutoFit/>
          </a:bodyPr>
          <a:lstStyle/>
          <a:p>
            <a:pPr algn="l">
              <a:lnSpc>
                <a:spcPts val="2379"/>
              </a:lnSpc>
            </a:pPr>
            <a:r>
              <a:rPr lang="en-US" sz="1699" spc="-37">
                <a:solidFill>
                  <a:srgbClr val="466397"/>
                </a:solidFill>
                <a:latin typeface="Barlow"/>
                <a:ea typeface="Barlow"/>
                <a:cs typeface="Barlow"/>
                <a:sym typeface="Barlow"/>
              </a:rPr>
              <a:t>Combinar detecção precoce com ação terapêutica direcionada</a:t>
            </a:r>
          </a:p>
        </p:txBody>
      </p:sp>
      <p:sp>
        <p:nvSpPr>
          <p:cNvPr id="32" name="TextBox 32"/>
          <p:cNvSpPr txBox="1"/>
          <p:nvPr/>
        </p:nvSpPr>
        <p:spPr>
          <a:xfrm>
            <a:off x="1746360" y="5014706"/>
            <a:ext cx="2863317" cy="880696"/>
          </a:xfrm>
          <a:prstGeom prst="rect">
            <a:avLst/>
          </a:prstGeom>
        </p:spPr>
        <p:txBody>
          <a:bodyPr lIns="0" tIns="0" rIns="0" bIns="0" rtlCol="0" anchor="t">
            <a:spAutoFit/>
          </a:bodyPr>
          <a:lstStyle/>
          <a:p>
            <a:pPr algn="l">
              <a:lnSpc>
                <a:spcPts val="2379"/>
              </a:lnSpc>
            </a:pPr>
            <a:r>
              <a:rPr lang="en-US" sz="1699" spc="-37">
                <a:solidFill>
                  <a:srgbClr val="466397"/>
                </a:solidFill>
                <a:latin typeface="Barlow"/>
                <a:ea typeface="Barlow"/>
                <a:cs typeface="Barlow"/>
                <a:sym typeface="Barlow"/>
              </a:rPr>
              <a:t>Reduzir efeitos colaterais em comparação a métodos convencionais</a:t>
            </a:r>
          </a:p>
        </p:txBody>
      </p:sp>
      <p:sp>
        <p:nvSpPr>
          <p:cNvPr id="33" name="TextBox 33"/>
          <p:cNvSpPr txBox="1"/>
          <p:nvPr/>
        </p:nvSpPr>
        <p:spPr>
          <a:xfrm>
            <a:off x="1746360" y="6460087"/>
            <a:ext cx="2969559" cy="880696"/>
          </a:xfrm>
          <a:prstGeom prst="rect">
            <a:avLst/>
          </a:prstGeom>
        </p:spPr>
        <p:txBody>
          <a:bodyPr lIns="0" tIns="0" rIns="0" bIns="0" rtlCol="0" anchor="t">
            <a:spAutoFit/>
          </a:bodyPr>
          <a:lstStyle/>
          <a:p>
            <a:pPr algn="l">
              <a:lnSpc>
                <a:spcPts val="2379"/>
              </a:lnSpc>
            </a:pPr>
            <a:r>
              <a:rPr lang="en-US" sz="1699" spc="-37">
                <a:solidFill>
                  <a:srgbClr val="466397"/>
                </a:solidFill>
                <a:latin typeface="Barlow"/>
                <a:ea typeface="Barlow"/>
                <a:cs typeface="Barlow"/>
                <a:sym typeface="Barlow"/>
              </a:rPr>
              <a:t>Integração de imagem diagnóstica e liberação controlada de fármacos</a:t>
            </a:r>
          </a:p>
        </p:txBody>
      </p:sp>
      <p:sp>
        <p:nvSpPr>
          <p:cNvPr id="34" name="TextBox 34"/>
          <p:cNvSpPr txBox="1"/>
          <p:nvPr/>
        </p:nvSpPr>
        <p:spPr>
          <a:xfrm>
            <a:off x="0" y="765365"/>
            <a:ext cx="4595805" cy="553504"/>
          </a:xfrm>
          <a:prstGeom prst="rect">
            <a:avLst/>
          </a:prstGeom>
        </p:spPr>
        <p:txBody>
          <a:bodyPr lIns="0" tIns="0" rIns="0" bIns="0" rtlCol="0" anchor="t">
            <a:spAutoFit/>
          </a:bodyPr>
          <a:lstStyle/>
          <a:p>
            <a:pPr algn="ctr">
              <a:lnSpc>
                <a:spcPts val="4217"/>
              </a:lnSpc>
            </a:pPr>
            <a:r>
              <a:rPr lang="en-US" sz="3834" b="1" spc="-84">
                <a:solidFill>
                  <a:srgbClr val="466397">
                    <a:alpha val="24706"/>
                  </a:srgbClr>
                </a:solidFill>
                <a:latin typeface="Barlow Bold"/>
                <a:ea typeface="Barlow Bold"/>
                <a:cs typeface="Barlow Bold"/>
                <a:sym typeface="Barlow Bold"/>
              </a:rPr>
              <a:t>RESULTADOS</a:t>
            </a:r>
          </a:p>
        </p:txBody>
      </p:sp>
      <p:sp>
        <p:nvSpPr>
          <p:cNvPr id="35" name="TextBox 35"/>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66397">
                    <a:alpha val="11765"/>
                  </a:srgbClr>
                </a:solidFill>
                <a:latin typeface="Barlow Heavy"/>
                <a:ea typeface="Barlow Heavy"/>
                <a:cs typeface="Barlow Heavy"/>
                <a:sym typeface="Barlow Heavy"/>
              </a:rPr>
              <a:t>04</a:t>
            </a:r>
          </a:p>
        </p:txBody>
      </p:sp>
      <p:sp>
        <p:nvSpPr>
          <p:cNvPr id="36" name="TextBox 36"/>
          <p:cNvSpPr txBox="1"/>
          <p:nvPr/>
        </p:nvSpPr>
        <p:spPr>
          <a:xfrm>
            <a:off x="12331852" y="5985860"/>
            <a:ext cx="4214740" cy="2473093"/>
          </a:xfrm>
          <a:prstGeom prst="rect">
            <a:avLst/>
          </a:prstGeom>
        </p:spPr>
        <p:txBody>
          <a:bodyPr lIns="0" tIns="0" rIns="0" bIns="0" rtlCol="0" anchor="t">
            <a:spAutoFit/>
          </a:bodyPr>
          <a:lstStyle/>
          <a:p>
            <a:pPr algn="l">
              <a:lnSpc>
                <a:spcPts val="2800"/>
              </a:lnSpc>
            </a:pPr>
            <a:r>
              <a:rPr lang="en-US" sz="2000">
                <a:solidFill>
                  <a:srgbClr val="466397"/>
                </a:solidFill>
                <a:latin typeface="Barlow"/>
                <a:ea typeface="Barlow"/>
                <a:cs typeface="Barlow"/>
                <a:sym typeface="Barlow"/>
              </a:rPr>
              <a:t>Os resultados demonstraram que a plataforma desenvolvida apresentou alta especificidade no diagnóstico e eficácia terapêutica significativa, reduzindo efeitos colaterais em comparação a métodos convencionais.</a:t>
            </a:r>
          </a:p>
        </p:txBody>
      </p:sp>
      <p:grpSp>
        <p:nvGrpSpPr>
          <p:cNvPr id="37" name="Group 37"/>
          <p:cNvGrpSpPr/>
          <p:nvPr/>
        </p:nvGrpSpPr>
        <p:grpSpPr>
          <a:xfrm>
            <a:off x="1614493" y="7778802"/>
            <a:ext cx="2594735" cy="1098148"/>
            <a:chOff x="0" y="0"/>
            <a:chExt cx="1789927" cy="757536"/>
          </a:xfrm>
        </p:grpSpPr>
        <p:sp>
          <p:nvSpPr>
            <p:cNvPr id="38" name="Freeform 38"/>
            <p:cNvSpPr/>
            <p:nvPr/>
          </p:nvSpPr>
          <p:spPr>
            <a:xfrm>
              <a:off x="0" y="0"/>
              <a:ext cx="1789927" cy="757536"/>
            </a:xfrm>
            <a:custGeom>
              <a:avLst/>
              <a:gdLst/>
              <a:ahLst/>
              <a:cxnLst/>
              <a:rect l="l" t="t" r="r" b="b"/>
              <a:pathLst>
                <a:path w="1789927" h="757536">
                  <a:moveTo>
                    <a:pt x="44756" y="0"/>
                  </a:moveTo>
                  <a:lnTo>
                    <a:pt x="1745171" y="0"/>
                  </a:lnTo>
                  <a:cubicBezTo>
                    <a:pt x="1757041" y="0"/>
                    <a:pt x="1768425" y="4715"/>
                    <a:pt x="1776818" y="13109"/>
                  </a:cubicBezTo>
                  <a:cubicBezTo>
                    <a:pt x="1785212" y="21502"/>
                    <a:pt x="1789927" y="32886"/>
                    <a:pt x="1789927" y="44756"/>
                  </a:cubicBezTo>
                  <a:lnTo>
                    <a:pt x="1789927" y="712780"/>
                  </a:lnTo>
                  <a:cubicBezTo>
                    <a:pt x="1789927" y="724650"/>
                    <a:pt x="1785212" y="736034"/>
                    <a:pt x="1776818" y="744427"/>
                  </a:cubicBezTo>
                  <a:cubicBezTo>
                    <a:pt x="1768425" y="752820"/>
                    <a:pt x="1757041" y="757536"/>
                    <a:pt x="1745171" y="757536"/>
                  </a:cubicBezTo>
                  <a:lnTo>
                    <a:pt x="44756" y="757536"/>
                  </a:lnTo>
                  <a:cubicBezTo>
                    <a:pt x="32886" y="757536"/>
                    <a:pt x="21502" y="752820"/>
                    <a:pt x="13109" y="744427"/>
                  </a:cubicBezTo>
                  <a:cubicBezTo>
                    <a:pt x="4715" y="736034"/>
                    <a:pt x="0" y="724650"/>
                    <a:pt x="0" y="712780"/>
                  </a:cubicBezTo>
                  <a:lnTo>
                    <a:pt x="0" y="44756"/>
                  </a:lnTo>
                  <a:cubicBezTo>
                    <a:pt x="0" y="32886"/>
                    <a:pt x="4715" y="21502"/>
                    <a:pt x="13109" y="13109"/>
                  </a:cubicBezTo>
                  <a:cubicBezTo>
                    <a:pt x="21502" y="4715"/>
                    <a:pt x="32886" y="0"/>
                    <a:pt x="44756" y="0"/>
                  </a:cubicBezTo>
                  <a:close/>
                </a:path>
              </a:pathLst>
            </a:custGeom>
            <a:solidFill>
              <a:srgbClr val="26AED0">
                <a:alpha val="14902"/>
              </a:srgbClr>
            </a:solidFill>
          </p:spPr>
          <p:txBody>
            <a:bodyPr/>
            <a:lstStyle/>
            <a:p>
              <a:endParaRPr lang="pt-BR"/>
            </a:p>
          </p:txBody>
        </p:sp>
        <p:sp>
          <p:nvSpPr>
            <p:cNvPr id="39" name="TextBox 39"/>
            <p:cNvSpPr txBox="1"/>
            <p:nvPr/>
          </p:nvSpPr>
          <p:spPr>
            <a:xfrm>
              <a:off x="0" y="133350"/>
              <a:ext cx="1789927" cy="624186"/>
            </a:xfrm>
            <a:prstGeom prst="rect">
              <a:avLst/>
            </a:prstGeom>
          </p:spPr>
          <p:txBody>
            <a:bodyPr lIns="50800" tIns="50800" rIns="50800" bIns="50800" rtlCol="0" anchor="ctr"/>
            <a:lstStyle/>
            <a:p>
              <a:pPr algn="just">
                <a:lnSpc>
                  <a:spcPts val="1264"/>
                </a:lnSpc>
              </a:pPr>
              <a:endParaRPr/>
            </a:p>
          </p:txBody>
        </p:sp>
      </p:grpSp>
      <p:sp>
        <p:nvSpPr>
          <p:cNvPr id="40" name="TextBox 40"/>
          <p:cNvSpPr txBox="1"/>
          <p:nvPr/>
        </p:nvSpPr>
        <p:spPr>
          <a:xfrm>
            <a:off x="1763329" y="7840441"/>
            <a:ext cx="2357050" cy="880696"/>
          </a:xfrm>
          <a:prstGeom prst="rect">
            <a:avLst/>
          </a:prstGeom>
        </p:spPr>
        <p:txBody>
          <a:bodyPr lIns="0" tIns="0" rIns="0" bIns="0" rtlCol="0" anchor="t">
            <a:spAutoFit/>
          </a:bodyPr>
          <a:lstStyle/>
          <a:p>
            <a:pPr algn="l">
              <a:lnSpc>
                <a:spcPts val="2379"/>
              </a:lnSpc>
            </a:pPr>
            <a:r>
              <a:rPr lang="en-US" sz="1699" spc="-37">
                <a:solidFill>
                  <a:srgbClr val="466397"/>
                </a:solidFill>
                <a:latin typeface="Barlow"/>
                <a:ea typeface="Barlow"/>
                <a:cs typeface="Barlow"/>
                <a:sym typeface="Barlow"/>
              </a:rPr>
              <a:t>Integração diagnóstico-terapia como estratégia promissora</a:t>
            </a:r>
          </a:p>
        </p:txBody>
      </p:sp>
      <p:sp>
        <p:nvSpPr>
          <p:cNvPr id="41" name="TextBox 41"/>
          <p:cNvSpPr txBox="1"/>
          <p:nvPr/>
        </p:nvSpPr>
        <p:spPr>
          <a:xfrm>
            <a:off x="1132254" y="2923450"/>
            <a:ext cx="3911512" cy="523940"/>
          </a:xfrm>
          <a:prstGeom prst="rect">
            <a:avLst/>
          </a:prstGeom>
        </p:spPr>
        <p:txBody>
          <a:bodyPr lIns="0" tIns="0" rIns="0" bIns="0" rtlCol="0" anchor="t">
            <a:spAutoFit/>
          </a:bodyPr>
          <a:lstStyle/>
          <a:p>
            <a:pPr algn="l">
              <a:lnSpc>
                <a:spcPts val="2100"/>
              </a:lnSpc>
            </a:pPr>
            <a:r>
              <a:rPr lang="en-US" sz="1500">
                <a:solidFill>
                  <a:srgbClr val="466397"/>
                </a:solidFill>
                <a:latin typeface="Barlow"/>
                <a:ea typeface="Barlow"/>
                <a:cs typeface="Barlow"/>
                <a:sym typeface="Barlow"/>
              </a:rPr>
              <a:t>Elevação no número de pacientes com prognóstico positivo de tratamento</a:t>
            </a:r>
          </a:p>
        </p:txBody>
      </p:sp>
      <p:sp>
        <p:nvSpPr>
          <p:cNvPr id="42" name="Freeform 42"/>
          <p:cNvSpPr/>
          <p:nvPr/>
        </p:nvSpPr>
        <p:spPr>
          <a:xfrm rot="3890603">
            <a:off x="851484" y="4989944"/>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43" name="Freeform 43"/>
          <p:cNvSpPr/>
          <p:nvPr/>
        </p:nvSpPr>
        <p:spPr>
          <a:xfrm rot="3890603">
            <a:off x="834515" y="6166480"/>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44" name="Freeform 44"/>
          <p:cNvSpPr/>
          <p:nvPr/>
        </p:nvSpPr>
        <p:spPr>
          <a:xfrm rot="3890603">
            <a:off x="851484" y="7546834"/>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14" cstate="print">
              <a:extLst>
                <a:ext uri="{28A0092B-C50C-407E-A947-70E740481C1C}">
                  <a14:useLocalDpi xmlns:a14="http://schemas.microsoft.com/office/drawing/2010/main" val="0"/>
                </a:ext>
              </a:extLst>
            </a:blip>
            <a:stretch>
              <a:fillRect/>
            </a:stretch>
          </a:blipFill>
        </p:spPr>
        <p:txBody>
          <a:bodyPr/>
          <a:lstStyle/>
          <a:p>
            <a:endParaRPr lang="pt-B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AutoShape 3"/>
          <p:cNvSpPr/>
          <p:nvPr/>
        </p:nvSpPr>
        <p:spPr>
          <a:xfrm>
            <a:off x="5943600" y="9794869"/>
            <a:ext cx="12344400" cy="0"/>
          </a:xfrm>
          <a:prstGeom prst="line">
            <a:avLst/>
          </a:prstGeom>
          <a:ln w="9525" cap="flat">
            <a:solidFill>
              <a:srgbClr val="C5D1DD"/>
            </a:solidFill>
            <a:prstDash val="solid"/>
            <a:headEnd type="none" w="sm" len="sm"/>
            <a:tailEnd type="none" w="sm" len="sm"/>
          </a:ln>
        </p:spPr>
        <p:txBody>
          <a:bodyPr/>
          <a:lstStyle/>
          <a:p>
            <a:endParaRPr lang="pt-BR"/>
          </a:p>
        </p:txBody>
      </p:sp>
      <p:sp>
        <p:nvSpPr>
          <p:cNvPr id="4" name="TextBox 4"/>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CANCERTHERA.org.br</a:t>
            </a:r>
          </a:p>
        </p:txBody>
      </p:sp>
      <p:sp>
        <p:nvSpPr>
          <p:cNvPr id="5" name="TextBox 5"/>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31 de outubro de 2025</a:t>
            </a:r>
          </a:p>
        </p:txBody>
      </p:sp>
      <p:sp>
        <p:nvSpPr>
          <p:cNvPr id="6" name="TextBox 6"/>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66397"/>
                </a:solidFill>
                <a:latin typeface="Barlow"/>
                <a:ea typeface="Barlow"/>
                <a:cs typeface="Barlow"/>
                <a:sym typeface="Barlow"/>
              </a:rPr>
              <a:t>@cepidcancerthera   </a:t>
            </a:r>
          </a:p>
        </p:txBody>
      </p:sp>
      <p:grpSp>
        <p:nvGrpSpPr>
          <p:cNvPr id="7" name="Group 7"/>
          <p:cNvGrpSpPr/>
          <p:nvPr/>
        </p:nvGrpSpPr>
        <p:grpSpPr>
          <a:xfrm>
            <a:off x="333415" y="9925467"/>
            <a:ext cx="1378357" cy="205762"/>
            <a:chOff x="0" y="0"/>
            <a:chExt cx="1837809" cy="274349"/>
          </a:xfrm>
        </p:grpSpPr>
        <p:sp>
          <p:nvSpPr>
            <p:cNvPr id="8" name="Freeform 8"/>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9" name="Freeform 9"/>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0" name="Freeform 10"/>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11" name="Freeform 11"/>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2" name="Freeform 12"/>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13" name="Freeform 13"/>
          <p:cNvSpPr/>
          <p:nvPr/>
        </p:nvSpPr>
        <p:spPr>
          <a:xfrm>
            <a:off x="1982916" y="8601900"/>
            <a:ext cx="6177302" cy="1281790"/>
          </a:xfrm>
          <a:custGeom>
            <a:avLst/>
            <a:gdLst/>
            <a:ahLst/>
            <a:cxnLst/>
            <a:rect l="l" t="t" r="r" b="b"/>
            <a:pathLst>
              <a:path w="6177302" h="1281790">
                <a:moveTo>
                  <a:pt x="0" y="0"/>
                </a:moveTo>
                <a:lnTo>
                  <a:pt x="6177302" y="0"/>
                </a:lnTo>
                <a:lnTo>
                  <a:pt x="6177302" y="1281790"/>
                </a:lnTo>
                <a:lnTo>
                  <a:pt x="0" y="1281790"/>
                </a:lnTo>
                <a:lnTo>
                  <a:pt x="0" y="0"/>
                </a:lnTo>
                <a:close/>
              </a:path>
            </a:pathLst>
          </a:custGeom>
          <a:blipFill>
            <a:blip r:embed="rId13">
              <a:alphaModFix amt="70000"/>
              <a:extLst>
                <a:ext uri="{28A0092B-C50C-407E-A947-70E740481C1C}">
                  <a14:useLocalDpi xmlns:a14="http://schemas.microsoft.com/office/drawing/2010/main" val="0"/>
                </a:ext>
              </a:extLst>
            </a:blip>
            <a:stretch>
              <a:fillRect/>
            </a:stretch>
          </a:blipFill>
        </p:spPr>
        <p:txBody>
          <a:bodyPr/>
          <a:lstStyle/>
          <a:p>
            <a:endParaRPr lang="pt-BR"/>
          </a:p>
        </p:txBody>
      </p:sp>
      <p:sp>
        <p:nvSpPr>
          <p:cNvPr id="14" name="Freeform 14"/>
          <p:cNvSpPr/>
          <p:nvPr/>
        </p:nvSpPr>
        <p:spPr>
          <a:xfrm>
            <a:off x="0" y="6066296"/>
            <a:ext cx="7551480" cy="4220704"/>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4"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15" name="Freeform 15"/>
          <p:cNvSpPr/>
          <p:nvPr/>
        </p:nvSpPr>
        <p:spPr>
          <a:xfrm>
            <a:off x="1982916" y="1698713"/>
            <a:ext cx="6044983" cy="7850627"/>
          </a:xfrm>
          <a:custGeom>
            <a:avLst/>
            <a:gdLst/>
            <a:ahLst/>
            <a:cxnLst/>
            <a:rect l="l" t="t" r="r" b="b"/>
            <a:pathLst>
              <a:path w="6044983" h="7850627">
                <a:moveTo>
                  <a:pt x="0" y="0"/>
                </a:moveTo>
                <a:lnTo>
                  <a:pt x="6044983" y="0"/>
                </a:lnTo>
                <a:lnTo>
                  <a:pt x="6044983" y="7850627"/>
                </a:lnTo>
                <a:lnTo>
                  <a:pt x="0" y="7850627"/>
                </a:lnTo>
                <a:lnTo>
                  <a:pt x="0" y="0"/>
                </a:lnTo>
                <a:close/>
              </a:path>
            </a:pathLst>
          </a:custGeom>
          <a:blipFill>
            <a:blip r:embed="rId15">
              <a:extLst>
                <a:ext uri="{28A0092B-C50C-407E-A947-70E740481C1C}">
                  <a14:useLocalDpi xmlns:a14="http://schemas.microsoft.com/office/drawing/2010/main" val="0"/>
                </a:ext>
              </a:extLst>
            </a:blip>
            <a:stretch>
              <a:fillRect/>
            </a:stretch>
          </a:blipFill>
          <a:ln w="9525" cap="sq">
            <a:solidFill>
              <a:srgbClr val="466397"/>
            </a:solidFill>
            <a:prstDash val="solid"/>
            <a:miter/>
          </a:ln>
        </p:spPr>
        <p:txBody>
          <a:bodyPr/>
          <a:lstStyle/>
          <a:p>
            <a:endParaRPr lang="pt-BR"/>
          </a:p>
        </p:txBody>
      </p:sp>
      <p:sp>
        <p:nvSpPr>
          <p:cNvPr id="16" name="TextBox 16"/>
          <p:cNvSpPr txBox="1"/>
          <p:nvPr/>
        </p:nvSpPr>
        <p:spPr>
          <a:xfrm>
            <a:off x="9241782" y="3258524"/>
            <a:ext cx="8210649" cy="2309026"/>
          </a:xfrm>
          <a:prstGeom prst="rect">
            <a:avLst/>
          </a:prstGeom>
        </p:spPr>
        <p:txBody>
          <a:bodyPr lIns="0" tIns="0" rIns="0" bIns="0" rtlCol="0" anchor="t">
            <a:spAutoFit/>
          </a:bodyPr>
          <a:lstStyle/>
          <a:p>
            <a:pPr algn="l">
              <a:lnSpc>
                <a:spcPts val="3630"/>
              </a:lnSpc>
            </a:pPr>
            <a:r>
              <a:rPr lang="en-US" sz="3300" b="1">
                <a:solidFill>
                  <a:srgbClr val="466397"/>
                </a:solidFill>
                <a:latin typeface="Barlow Semi-Bold"/>
                <a:ea typeface="Barlow Semi-Bold"/>
                <a:cs typeface="Barlow Semi-Bold"/>
                <a:sym typeface="Barlow Semi-Bold"/>
              </a:rPr>
              <a:t>Para alcançar esses objetivos, utilizamos uma abordagem multidisciplinar que envolveu síntese de nanomateriais, caracterização físico-química, testes</a:t>
            </a:r>
          </a:p>
          <a:p>
            <a:pPr algn="l">
              <a:lnSpc>
                <a:spcPts val="3630"/>
              </a:lnSpc>
            </a:pPr>
            <a:r>
              <a:rPr lang="en-US" sz="3300" b="1">
                <a:solidFill>
                  <a:srgbClr val="466397"/>
                </a:solidFill>
                <a:latin typeface="Barlow Semi-Bold"/>
                <a:ea typeface="Barlow Semi-Bold"/>
                <a:cs typeface="Barlow Semi-Bold"/>
                <a:sym typeface="Barlow Semi-Bold"/>
              </a:rPr>
              <a:t>in vitro e modelos pré-clínicos</a:t>
            </a:r>
          </a:p>
        </p:txBody>
      </p:sp>
      <p:sp>
        <p:nvSpPr>
          <p:cNvPr id="17" name="TextBox 17"/>
          <p:cNvSpPr txBox="1"/>
          <p:nvPr/>
        </p:nvSpPr>
        <p:spPr>
          <a:xfrm>
            <a:off x="9241782" y="5949596"/>
            <a:ext cx="7558194" cy="1810517"/>
          </a:xfrm>
          <a:prstGeom prst="rect">
            <a:avLst/>
          </a:prstGeom>
        </p:spPr>
        <p:txBody>
          <a:bodyPr lIns="0" tIns="0" rIns="0" bIns="0" rtlCol="0" anchor="t">
            <a:spAutoFit/>
          </a:bodyPr>
          <a:lstStyle/>
          <a:p>
            <a:pPr algn="l">
              <a:lnSpc>
                <a:spcPts val="3640"/>
              </a:lnSpc>
            </a:pPr>
            <a:r>
              <a:rPr lang="en-US" sz="2600">
                <a:solidFill>
                  <a:srgbClr val="466397"/>
                </a:solidFill>
                <a:latin typeface="Barlow"/>
                <a:ea typeface="Barlow"/>
                <a:cs typeface="Barlow"/>
                <a:sym typeface="Barlow"/>
              </a:rPr>
              <a:t>Esses achados reforçam o potencial dos teranósticos como ferramenta essencial para a medicina personalizada, permitindo tratamentos mais eficazes e menos invasivos.</a:t>
            </a:r>
          </a:p>
        </p:txBody>
      </p:sp>
      <p:sp>
        <p:nvSpPr>
          <p:cNvPr id="18" name="TextBox 18"/>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66397">
                    <a:alpha val="11765"/>
                  </a:srgbClr>
                </a:solidFill>
                <a:latin typeface="Barlow Heavy"/>
                <a:ea typeface="Barlow Heavy"/>
                <a:cs typeface="Barlow Heavy"/>
                <a:sym typeface="Barlow Heavy"/>
              </a:rPr>
              <a:t>05</a:t>
            </a:r>
          </a:p>
        </p:txBody>
      </p:sp>
      <p:sp>
        <p:nvSpPr>
          <p:cNvPr id="19" name="AutoShape 19"/>
          <p:cNvSpPr/>
          <p:nvPr/>
        </p:nvSpPr>
        <p:spPr>
          <a:xfrm>
            <a:off x="8027899" y="5624026"/>
            <a:ext cx="6790710" cy="4762"/>
          </a:xfrm>
          <a:prstGeom prst="line">
            <a:avLst/>
          </a:prstGeom>
          <a:ln w="9525" cap="flat">
            <a:solidFill>
              <a:srgbClr val="C5D1DD"/>
            </a:solidFill>
            <a:prstDash val="solid"/>
            <a:headEnd type="none" w="sm" len="sm"/>
            <a:tailEnd type="none" w="sm" len="sm"/>
          </a:ln>
        </p:spPr>
        <p:txBody>
          <a:bodyPr/>
          <a:lstStyle/>
          <a:p>
            <a:endParaRPr lang="pt-BR"/>
          </a:p>
        </p:txBody>
      </p:sp>
      <p:sp>
        <p:nvSpPr>
          <p:cNvPr id="20" name="TextBox 20"/>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466397">
                    <a:alpha val="24706"/>
                  </a:srgbClr>
                </a:solidFill>
                <a:latin typeface="Barlow Bold"/>
                <a:ea typeface="Barlow Bold"/>
                <a:cs typeface="Barlow Bold"/>
                <a:sym typeface="Barlow Bold"/>
              </a:rPr>
              <a:t>RESULTADOS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AutoShape 3"/>
          <p:cNvSpPr/>
          <p:nvPr/>
        </p:nvSpPr>
        <p:spPr>
          <a:xfrm>
            <a:off x="-281758" y="9794869"/>
            <a:ext cx="15943338" cy="0"/>
          </a:xfrm>
          <a:prstGeom prst="line">
            <a:avLst/>
          </a:prstGeom>
          <a:ln w="9525" cap="flat">
            <a:solidFill>
              <a:srgbClr val="C5D1DD"/>
            </a:solidFill>
            <a:prstDash val="solid"/>
            <a:headEnd type="none" w="sm" len="sm"/>
            <a:tailEnd type="none" w="sm" len="sm"/>
          </a:ln>
        </p:spPr>
        <p:txBody>
          <a:bodyPr/>
          <a:lstStyle/>
          <a:p>
            <a:endParaRPr lang="pt-BR"/>
          </a:p>
        </p:txBody>
      </p:sp>
      <p:sp>
        <p:nvSpPr>
          <p:cNvPr id="4" name="TextBox 4"/>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CANCERTHERA.org.br</a:t>
            </a:r>
          </a:p>
        </p:txBody>
      </p:sp>
      <p:sp>
        <p:nvSpPr>
          <p:cNvPr id="5" name="TextBox 5"/>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31 de outubro de 2025</a:t>
            </a:r>
          </a:p>
        </p:txBody>
      </p:sp>
      <p:sp>
        <p:nvSpPr>
          <p:cNvPr id="6" name="TextBox 6"/>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66397"/>
                </a:solidFill>
                <a:latin typeface="Barlow"/>
                <a:ea typeface="Barlow"/>
                <a:cs typeface="Barlow"/>
                <a:sym typeface="Barlow"/>
              </a:rPr>
              <a:t>@cepidcancerthera   </a:t>
            </a:r>
          </a:p>
        </p:txBody>
      </p:sp>
      <p:grpSp>
        <p:nvGrpSpPr>
          <p:cNvPr id="7" name="Group 7"/>
          <p:cNvGrpSpPr/>
          <p:nvPr/>
        </p:nvGrpSpPr>
        <p:grpSpPr>
          <a:xfrm>
            <a:off x="333415" y="9925467"/>
            <a:ext cx="1378357" cy="205762"/>
            <a:chOff x="0" y="0"/>
            <a:chExt cx="1837809" cy="274349"/>
          </a:xfrm>
        </p:grpSpPr>
        <p:sp>
          <p:nvSpPr>
            <p:cNvPr id="8" name="Freeform 8"/>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9" name="Freeform 9"/>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0" name="Freeform 10"/>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11" name="Freeform 11"/>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2" name="Freeform 12"/>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13" name="Freeform 13"/>
          <p:cNvSpPr/>
          <p:nvPr/>
        </p:nvSpPr>
        <p:spPr>
          <a:xfrm>
            <a:off x="14108473" y="6066296"/>
            <a:ext cx="4179527" cy="4220704"/>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3"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14" name="Freeform 14"/>
          <p:cNvSpPr/>
          <p:nvPr/>
        </p:nvSpPr>
        <p:spPr>
          <a:xfrm>
            <a:off x="2045847" y="2071150"/>
            <a:ext cx="8606964" cy="2947885"/>
          </a:xfrm>
          <a:custGeom>
            <a:avLst/>
            <a:gdLst/>
            <a:ahLst/>
            <a:cxnLst/>
            <a:rect l="l" t="t" r="r" b="b"/>
            <a:pathLst>
              <a:path w="8606964" h="2947885">
                <a:moveTo>
                  <a:pt x="0" y="0"/>
                </a:moveTo>
                <a:lnTo>
                  <a:pt x="8606964" y="0"/>
                </a:lnTo>
                <a:lnTo>
                  <a:pt x="8606964" y="2947886"/>
                </a:lnTo>
                <a:lnTo>
                  <a:pt x="0" y="2947886"/>
                </a:lnTo>
                <a:lnTo>
                  <a:pt x="0" y="0"/>
                </a:lnTo>
                <a:close/>
              </a:path>
            </a:pathLst>
          </a:custGeom>
          <a:blipFill>
            <a:blip r:embed="rId14">
              <a:extLst>
                <a:ext uri="{28A0092B-C50C-407E-A947-70E740481C1C}">
                  <a14:useLocalDpi xmlns:a14="http://schemas.microsoft.com/office/drawing/2010/main" val="0"/>
                </a:ext>
              </a:extLst>
            </a:blip>
            <a:stretch>
              <a:fillRect/>
            </a:stretch>
          </a:blipFill>
          <a:ln w="9525" cap="sq">
            <a:solidFill>
              <a:srgbClr val="0EA8CA"/>
            </a:solidFill>
            <a:prstDash val="solid"/>
            <a:miter/>
          </a:ln>
        </p:spPr>
        <p:txBody>
          <a:bodyPr/>
          <a:lstStyle/>
          <a:p>
            <a:endParaRPr lang="pt-BR"/>
          </a:p>
        </p:txBody>
      </p:sp>
      <p:sp>
        <p:nvSpPr>
          <p:cNvPr id="15" name="Freeform 15"/>
          <p:cNvSpPr/>
          <p:nvPr/>
        </p:nvSpPr>
        <p:spPr>
          <a:xfrm>
            <a:off x="2045847" y="5832928"/>
            <a:ext cx="10913462" cy="2823858"/>
          </a:xfrm>
          <a:custGeom>
            <a:avLst/>
            <a:gdLst/>
            <a:ahLst/>
            <a:cxnLst/>
            <a:rect l="l" t="t" r="r" b="b"/>
            <a:pathLst>
              <a:path w="10913462" h="2823858">
                <a:moveTo>
                  <a:pt x="0" y="0"/>
                </a:moveTo>
                <a:lnTo>
                  <a:pt x="10913463" y="0"/>
                </a:lnTo>
                <a:lnTo>
                  <a:pt x="10913463" y="2823858"/>
                </a:lnTo>
                <a:lnTo>
                  <a:pt x="0" y="2823858"/>
                </a:lnTo>
                <a:lnTo>
                  <a:pt x="0" y="0"/>
                </a:lnTo>
                <a:close/>
              </a:path>
            </a:pathLst>
          </a:custGeom>
          <a:blipFill>
            <a:blip r:embed="rId15">
              <a:extLst>
                <a:ext uri="{28A0092B-C50C-407E-A947-70E740481C1C}">
                  <a14:useLocalDpi xmlns:a14="http://schemas.microsoft.com/office/drawing/2010/main" val="0"/>
                </a:ext>
              </a:extLst>
            </a:blip>
            <a:stretch>
              <a:fillRect/>
            </a:stretch>
          </a:blipFill>
          <a:ln w="9525" cap="sq">
            <a:solidFill>
              <a:srgbClr val="0EA8CA"/>
            </a:solidFill>
            <a:prstDash val="solid"/>
            <a:miter/>
          </a:ln>
        </p:spPr>
        <p:txBody>
          <a:bodyPr/>
          <a:lstStyle/>
          <a:p>
            <a:endParaRPr lang="pt-BR"/>
          </a:p>
        </p:txBody>
      </p:sp>
      <p:sp>
        <p:nvSpPr>
          <p:cNvPr id="16" name="TextBox 16"/>
          <p:cNvSpPr txBox="1"/>
          <p:nvPr/>
        </p:nvSpPr>
        <p:spPr>
          <a:xfrm>
            <a:off x="10879577" y="2623052"/>
            <a:ext cx="5248801" cy="592330"/>
          </a:xfrm>
          <a:prstGeom prst="rect">
            <a:avLst/>
          </a:prstGeom>
        </p:spPr>
        <p:txBody>
          <a:bodyPr lIns="0" tIns="0" rIns="0" bIns="0" rtlCol="0" anchor="t">
            <a:spAutoFit/>
          </a:bodyPr>
          <a:lstStyle/>
          <a:p>
            <a:pPr algn="l">
              <a:lnSpc>
                <a:spcPts val="2320"/>
              </a:lnSpc>
            </a:pPr>
            <a:r>
              <a:rPr lang="en-US" sz="2109" b="1">
                <a:solidFill>
                  <a:srgbClr val="466397"/>
                </a:solidFill>
                <a:latin typeface="Barlow Semi-Bold"/>
                <a:ea typeface="Barlow Semi-Bold"/>
                <a:cs typeface="Barlow Semi-Bold"/>
                <a:sym typeface="Barlow Semi-Bold"/>
              </a:rPr>
              <a:t>Contribuição para tratamentos mais eficazes e menos invasivos</a:t>
            </a:r>
          </a:p>
        </p:txBody>
      </p:sp>
      <p:sp>
        <p:nvSpPr>
          <p:cNvPr id="17" name="TextBox 17"/>
          <p:cNvSpPr txBox="1"/>
          <p:nvPr/>
        </p:nvSpPr>
        <p:spPr>
          <a:xfrm>
            <a:off x="13086885" y="6622421"/>
            <a:ext cx="3877314" cy="592330"/>
          </a:xfrm>
          <a:prstGeom prst="rect">
            <a:avLst/>
          </a:prstGeom>
        </p:spPr>
        <p:txBody>
          <a:bodyPr lIns="0" tIns="0" rIns="0" bIns="0" rtlCol="0" anchor="t">
            <a:spAutoFit/>
          </a:bodyPr>
          <a:lstStyle/>
          <a:p>
            <a:pPr algn="l">
              <a:lnSpc>
                <a:spcPts val="2320"/>
              </a:lnSpc>
            </a:pPr>
            <a:r>
              <a:rPr lang="en-US" sz="2109" b="1">
                <a:solidFill>
                  <a:srgbClr val="466397"/>
                </a:solidFill>
                <a:latin typeface="Barlow Semi-Bold"/>
                <a:ea typeface="Barlow Semi-Bold"/>
                <a:cs typeface="Barlow Semi-Bold"/>
                <a:sym typeface="Barlow Semi-Bold"/>
              </a:rPr>
              <a:t>Desafios no diagnóstico precoce e na eficácia terapêutica</a:t>
            </a:r>
          </a:p>
        </p:txBody>
      </p:sp>
      <p:sp>
        <p:nvSpPr>
          <p:cNvPr id="18" name="AutoShape 18"/>
          <p:cNvSpPr/>
          <p:nvPr/>
        </p:nvSpPr>
        <p:spPr>
          <a:xfrm>
            <a:off x="10652811" y="3215382"/>
            <a:ext cx="3410553" cy="0"/>
          </a:xfrm>
          <a:prstGeom prst="line">
            <a:avLst/>
          </a:prstGeom>
          <a:ln w="9525" cap="flat">
            <a:solidFill>
              <a:srgbClr val="C5D1DD"/>
            </a:solidFill>
            <a:prstDash val="solid"/>
            <a:headEnd type="none" w="sm" len="sm"/>
            <a:tailEnd type="none" w="sm" len="sm"/>
          </a:ln>
        </p:spPr>
        <p:txBody>
          <a:bodyPr/>
          <a:lstStyle/>
          <a:p>
            <a:endParaRPr lang="pt-BR"/>
          </a:p>
        </p:txBody>
      </p:sp>
      <p:sp>
        <p:nvSpPr>
          <p:cNvPr id="19" name="AutoShape 19"/>
          <p:cNvSpPr/>
          <p:nvPr/>
        </p:nvSpPr>
        <p:spPr>
          <a:xfrm>
            <a:off x="12959310" y="7244857"/>
            <a:ext cx="3030788" cy="0"/>
          </a:xfrm>
          <a:prstGeom prst="line">
            <a:avLst/>
          </a:prstGeom>
          <a:ln w="9525" cap="flat">
            <a:solidFill>
              <a:srgbClr val="C5D1DD"/>
            </a:solidFill>
            <a:prstDash val="solid"/>
            <a:headEnd type="none" w="sm" len="sm"/>
            <a:tailEnd type="none" w="sm" len="sm"/>
          </a:ln>
        </p:spPr>
        <p:txBody>
          <a:bodyPr/>
          <a:lstStyle/>
          <a:p>
            <a:endParaRPr lang="pt-BR"/>
          </a:p>
        </p:txBody>
      </p:sp>
      <p:sp>
        <p:nvSpPr>
          <p:cNvPr id="20" name="TextBox 20"/>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466397">
                    <a:alpha val="24706"/>
                  </a:srgbClr>
                </a:solidFill>
                <a:latin typeface="Barlow Bold"/>
                <a:ea typeface="Barlow Bold"/>
                <a:cs typeface="Barlow Bold"/>
                <a:sym typeface="Barlow Bold"/>
              </a:rPr>
              <a:t>RESULTADOS</a:t>
            </a:r>
          </a:p>
        </p:txBody>
      </p:sp>
      <p:sp>
        <p:nvSpPr>
          <p:cNvPr id="21" name="TextBox 21"/>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66397">
                    <a:alpha val="11765"/>
                  </a:srgbClr>
                </a:solidFill>
                <a:latin typeface="Barlow Heavy"/>
                <a:ea typeface="Barlow Heavy"/>
                <a:cs typeface="Barlow Heavy"/>
                <a:sym typeface="Barlow Heavy"/>
              </a:rPr>
              <a:t>06</a:t>
            </a:r>
          </a:p>
        </p:txBody>
      </p:sp>
      <p:sp>
        <p:nvSpPr>
          <p:cNvPr id="22" name="TextBox 22"/>
          <p:cNvSpPr txBox="1"/>
          <p:nvPr/>
        </p:nvSpPr>
        <p:spPr>
          <a:xfrm>
            <a:off x="10879577" y="3333277"/>
            <a:ext cx="4831708" cy="1324140"/>
          </a:xfrm>
          <a:prstGeom prst="rect">
            <a:avLst/>
          </a:prstGeom>
        </p:spPr>
        <p:txBody>
          <a:bodyPr lIns="0" tIns="0" rIns="0" bIns="0" rtlCol="0" anchor="t">
            <a:spAutoFit/>
          </a:bodyPr>
          <a:lstStyle/>
          <a:p>
            <a:pPr algn="l">
              <a:lnSpc>
                <a:spcPts val="2100"/>
              </a:lnSpc>
            </a:pPr>
            <a:r>
              <a:rPr lang="en-US" sz="1500">
                <a:solidFill>
                  <a:srgbClr val="466397"/>
                </a:solidFill>
                <a:latin typeface="Barlow"/>
                <a:ea typeface="Barlow"/>
                <a:cs typeface="Barlow"/>
                <a:sym typeface="Barlow"/>
              </a:rPr>
              <a:t>Surgery, chemotherapy and radiotherapy have </a:t>
            </a:r>
          </a:p>
          <a:p>
            <a:pPr algn="l">
              <a:lnSpc>
                <a:spcPts val="2100"/>
              </a:lnSpc>
            </a:pPr>
            <a:r>
              <a:rPr lang="en-US" sz="1500">
                <a:solidFill>
                  <a:srgbClr val="466397"/>
                </a:solidFill>
                <a:latin typeface="Barlow"/>
                <a:ea typeface="Barlow"/>
                <a:cs typeface="Barlow"/>
                <a:sym typeface="Barlow"/>
              </a:rPr>
              <a:t>long been considered the best options for cancer </a:t>
            </a:r>
          </a:p>
          <a:p>
            <a:pPr algn="l">
              <a:lnSpc>
                <a:spcPts val="2100"/>
              </a:lnSpc>
            </a:pPr>
            <a:r>
              <a:rPr lang="en-US" sz="1500">
                <a:solidFill>
                  <a:srgbClr val="466397"/>
                </a:solidFill>
                <a:latin typeface="Barlow"/>
                <a:ea typeface="Barlow"/>
                <a:cs typeface="Barlow"/>
                <a:sym typeface="Barlow"/>
              </a:rPr>
              <a:t>treatment. These therapies are an indiscriminate </a:t>
            </a:r>
          </a:p>
          <a:p>
            <a:pPr algn="l">
              <a:lnSpc>
                <a:spcPts val="2100"/>
              </a:lnSpc>
            </a:pPr>
            <a:r>
              <a:rPr lang="en-US" sz="1500">
                <a:solidFill>
                  <a:srgbClr val="466397"/>
                </a:solidFill>
                <a:latin typeface="Barlow"/>
                <a:ea typeface="Barlow"/>
                <a:cs typeface="Barlow"/>
                <a:sym typeface="Barlow"/>
              </a:rPr>
              <a:t>warfare, coinciding with damaging side effects and </a:t>
            </a:r>
          </a:p>
          <a:p>
            <a:pPr algn="l">
              <a:lnSpc>
                <a:spcPts val="2100"/>
              </a:lnSpc>
            </a:pPr>
            <a:r>
              <a:rPr lang="en-US" sz="1500">
                <a:solidFill>
                  <a:srgbClr val="466397"/>
                </a:solidFill>
                <a:latin typeface="Barlow"/>
                <a:ea typeface="Barlow"/>
                <a:cs typeface="Barlow"/>
                <a:sym typeface="Barlow"/>
              </a:rPr>
              <a:t>failing to protect against recurring cancer cells. </a:t>
            </a:r>
          </a:p>
        </p:txBody>
      </p:sp>
      <p:sp>
        <p:nvSpPr>
          <p:cNvPr id="23" name="TextBox 23"/>
          <p:cNvSpPr txBox="1"/>
          <p:nvPr/>
        </p:nvSpPr>
        <p:spPr>
          <a:xfrm>
            <a:off x="13086885" y="7329051"/>
            <a:ext cx="3244056" cy="790674"/>
          </a:xfrm>
          <a:prstGeom prst="rect">
            <a:avLst/>
          </a:prstGeom>
        </p:spPr>
        <p:txBody>
          <a:bodyPr lIns="0" tIns="0" rIns="0" bIns="0" rtlCol="0" anchor="t">
            <a:spAutoFit/>
          </a:bodyPr>
          <a:lstStyle/>
          <a:p>
            <a:pPr algn="l">
              <a:lnSpc>
                <a:spcPts val="2100"/>
              </a:lnSpc>
            </a:pPr>
            <a:r>
              <a:rPr lang="en-US" sz="1500">
                <a:solidFill>
                  <a:srgbClr val="466397"/>
                </a:solidFill>
                <a:latin typeface="Barlow"/>
                <a:ea typeface="Barlow"/>
                <a:cs typeface="Barlow"/>
                <a:sym typeface="Barlow"/>
              </a:rPr>
              <a:t>Our growing understanding on how cancer develops has opened new avenues to treat cancer.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AutoShape 3"/>
          <p:cNvSpPr/>
          <p:nvPr/>
        </p:nvSpPr>
        <p:spPr>
          <a:xfrm>
            <a:off x="-281758" y="9794869"/>
            <a:ext cx="15943338" cy="0"/>
          </a:xfrm>
          <a:prstGeom prst="line">
            <a:avLst/>
          </a:prstGeom>
          <a:ln w="9525" cap="flat">
            <a:solidFill>
              <a:srgbClr val="C5D1DD"/>
            </a:solidFill>
            <a:prstDash val="solid"/>
            <a:headEnd type="none" w="sm" len="sm"/>
            <a:tailEnd type="none" w="sm" len="sm"/>
          </a:ln>
        </p:spPr>
        <p:txBody>
          <a:bodyPr/>
          <a:lstStyle/>
          <a:p>
            <a:endParaRPr lang="pt-BR"/>
          </a:p>
        </p:txBody>
      </p:sp>
      <p:sp>
        <p:nvSpPr>
          <p:cNvPr id="4" name="TextBox 4"/>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CANCERTHERA.org.br</a:t>
            </a:r>
          </a:p>
        </p:txBody>
      </p:sp>
      <p:sp>
        <p:nvSpPr>
          <p:cNvPr id="5" name="TextBox 5"/>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31 de outubro de 2025</a:t>
            </a:r>
          </a:p>
        </p:txBody>
      </p:sp>
      <p:sp>
        <p:nvSpPr>
          <p:cNvPr id="6" name="TextBox 6"/>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66397"/>
                </a:solidFill>
                <a:latin typeface="Barlow"/>
                <a:ea typeface="Barlow"/>
                <a:cs typeface="Barlow"/>
                <a:sym typeface="Barlow"/>
              </a:rPr>
              <a:t>@cepidcancerthera   </a:t>
            </a:r>
          </a:p>
        </p:txBody>
      </p:sp>
      <p:grpSp>
        <p:nvGrpSpPr>
          <p:cNvPr id="7" name="Group 7"/>
          <p:cNvGrpSpPr/>
          <p:nvPr/>
        </p:nvGrpSpPr>
        <p:grpSpPr>
          <a:xfrm>
            <a:off x="333415" y="9925467"/>
            <a:ext cx="1378357" cy="205762"/>
            <a:chOff x="0" y="0"/>
            <a:chExt cx="1837809" cy="274349"/>
          </a:xfrm>
        </p:grpSpPr>
        <p:sp>
          <p:nvSpPr>
            <p:cNvPr id="8" name="Freeform 8"/>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9" name="Freeform 9"/>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0" name="Freeform 10"/>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7">
                <a:extLst>
                  <a:ext uri="{96DAC541-7B7A-43D3-8B79-37D633B846F1}">
                    <asvg:svgBlip xmlns:asvg="http://schemas.microsoft.com/office/drawing/2016/SVG/main" r:embed="rId8"/>
                  </a:ext>
                </a:extLst>
              </a:blip>
              <a:stretch>
                <a:fillRect r="-16608"/>
              </a:stretch>
            </a:blipFill>
          </p:spPr>
          <p:txBody>
            <a:bodyPr/>
            <a:lstStyle/>
            <a:p>
              <a:endParaRPr lang="pt-BR"/>
            </a:p>
          </p:txBody>
        </p:sp>
        <p:sp>
          <p:nvSpPr>
            <p:cNvPr id="11" name="Freeform 11"/>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sp>
          <p:nvSpPr>
            <p:cNvPr id="12" name="Freeform 12"/>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grpSp>
      <p:sp>
        <p:nvSpPr>
          <p:cNvPr id="14" name="TextBox 14"/>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466397">
                    <a:alpha val="24706"/>
                  </a:srgbClr>
                </a:solidFill>
                <a:latin typeface="Barlow Bold"/>
                <a:ea typeface="Barlow Bold"/>
                <a:cs typeface="Barlow Bold"/>
                <a:sym typeface="Barlow Bold"/>
              </a:rPr>
              <a:t>DISCUSSÃO</a:t>
            </a:r>
          </a:p>
        </p:txBody>
      </p:sp>
      <p:sp>
        <p:nvSpPr>
          <p:cNvPr id="15" name="TextBox 15"/>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66397">
                    <a:alpha val="11765"/>
                  </a:srgbClr>
                </a:solidFill>
                <a:latin typeface="Barlow Heavy"/>
                <a:ea typeface="Barlow Heavy"/>
                <a:cs typeface="Barlow Heavy"/>
                <a:sym typeface="Barlow Heavy"/>
              </a:rPr>
              <a:t>07</a:t>
            </a:r>
          </a:p>
        </p:txBody>
      </p:sp>
      <p:sp>
        <p:nvSpPr>
          <p:cNvPr id="16" name="TextBox 16"/>
          <p:cNvSpPr txBox="1"/>
          <p:nvPr/>
        </p:nvSpPr>
        <p:spPr>
          <a:xfrm>
            <a:off x="3383139" y="4046655"/>
            <a:ext cx="5248801" cy="592330"/>
          </a:xfrm>
          <a:prstGeom prst="rect">
            <a:avLst/>
          </a:prstGeom>
        </p:spPr>
        <p:txBody>
          <a:bodyPr lIns="0" tIns="0" rIns="0" bIns="0" rtlCol="0" anchor="t">
            <a:spAutoFit/>
          </a:bodyPr>
          <a:lstStyle/>
          <a:p>
            <a:pPr algn="l">
              <a:lnSpc>
                <a:spcPts val="2320"/>
              </a:lnSpc>
            </a:pPr>
            <a:r>
              <a:rPr lang="en-US" sz="2109" b="1">
                <a:solidFill>
                  <a:srgbClr val="466397"/>
                </a:solidFill>
                <a:latin typeface="Barlow Semi-Bold"/>
                <a:ea typeface="Barlow Semi-Bold"/>
                <a:cs typeface="Barlow Semi-Bold"/>
                <a:sym typeface="Barlow Semi-Bold"/>
              </a:rPr>
              <a:t>Contribuição para tratamentos mais eficazes e menos invasivos</a:t>
            </a:r>
          </a:p>
        </p:txBody>
      </p:sp>
      <p:sp>
        <p:nvSpPr>
          <p:cNvPr id="17" name="TextBox 17"/>
          <p:cNvSpPr txBox="1"/>
          <p:nvPr/>
        </p:nvSpPr>
        <p:spPr>
          <a:xfrm>
            <a:off x="3383139" y="4743564"/>
            <a:ext cx="4831708" cy="2924539"/>
          </a:xfrm>
          <a:prstGeom prst="rect">
            <a:avLst/>
          </a:prstGeom>
        </p:spPr>
        <p:txBody>
          <a:bodyPr lIns="0" tIns="0" rIns="0" bIns="0" rtlCol="0" anchor="t">
            <a:spAutoFit/>
          </a:bodyPr>
          <a:lstStyle/>
          <a:p>
            <a:pPr algn="l">
              <a:lnSpc>
                <a:spcPts val="2100"/>
              </a:lnSpc>
            </a:pPr>
            <a:r>
              <a:rPr lang="en-US" sz="1500">
                <a:solidFill>
                  <a:srgbClr val="466397"/>
                </a:solidFill>
                <a:latin typeface="Barlow"/>
                <a:ea typeface="Barlow"/>
                <a:cs typeface="Barlow"/>
                <a:sym typeface="Barlow"/>
              </a:rPr>
              <a:t>Several types and subtypes of cancer are characterized by dysregulation of receptor tyrosine kinase (RTK) signaling, leading to an imbalance between cell growth, proliferation and cell death. Examples of RTKs that frequently have alterations in cancer cells, and therefore are constitutively providing oncogenic signals, are VEGFR, EGFR, HER2 and c-MET (hepatocyte growth factor receptor). Nanobodies that antagonize these RTKs have been developed. Additionally, nanobodies that bind VEGF and hepatocyte growth factor, the unique ligands of VEGFR and c-MET have been developed as well [121]. </a:t>
            </a:r>
          </a:p>
        </p:txBody>
      </p:sp>
      <p:sp>
        <p:nvSpPr>
          <p:cNvPr id="18" name="TextBox 18"/>
          <p:cNvSpPr txBox="1"/>
          <p:nvPr/>
        </p:nvSpPr>
        <p:spPr>
          <a:xfrm>
            <a:off x="9034803" y="4743564"/>
            <a:ext cx="4831708" cy="2924539"/>
          </a:xfrm>
          <a:prstGeom prst="rect">
            <a:avLst/>
          </a:prstGeom>
        </p:spPr>
        <p:txBody>
          <a:bodyPr lIns="0" tIns="0" rIns="0" bIns="0" rtlCol="0" anchor="t">
            <a:spAutoFit/>
          </a:bodyPr>
          <a:lstStyle/>
          <a:p>
            <a:pPr algn="l">
              <a:lnSpc>
                <a:spcPts val="2100"/>
              </a:lnSpc>
            </a:pPr>
            <a:r>
              <a:rPr lang="en-US" sz="1500">
                <a:solidFill>
                  <a:srgbClr val="466397"/>
                </a:solidFill>
                <a:latin typeface="Barlow"/>
                <a:ea typeface="Barlow"/>
                <a:cs typeface="Barlow"/>
                <a:sym typeface="Barlow"/>
              </a:rPr>
              <a:t>The versatility of nanobodies in the context of targeted therapy is exemplified by studies on targeting of EGFR and VEGF/VEGFR signaling. In the context of EGFR targeting, a biparatopic anti-EGFR nanobody fused to an anti-albumin nanobody, referred to as CONAN-1 was developed [122]. CONAN-1 was reported to have a serum half-life of 2–3 days and to inhibit tumor outgrowth albeit at a lower potency as the EGFR targeting antibody cetuximab (Erbitux®). This lower potency may be related to a lack of Fc on the nanobody construct and suggests additional involvement of immune cells in eradication of EGFR-expressing tumors. </a:t>
            </a:r>
          </a:p>
        </p:txBody>
      </p:sp>
      <p:grpSp>
        <p:nvGrpSpPr>
          <p:cNvPr id="19" name="Group 19"/>
          <p:cNvGrpSpPr/>
          <p:nvPr/>
        </p:nvGrpSpPr>
        <p:grpSpPr>
          <a:xfrm>
            <a:off x="-482462" y="2628900"/>
            <a:ext cx="8654563" cy="754953"/>
            <a:chOff x="0" y="0"/>
            <a:chExt cx="1052920" cy="91848"/>
          </a:xfrm>
        </p:grpSpPr>
        <p:sp>
          <p:nvSpPr>
            <p:cNvPr id="20" name="Freeform 20"/>
            <p:cNvSpPr/>
            <p:nvPr/>
          </p:nvSpPr>
          <p:spPr>
            <a:xfrm>
              <a:off x="0" y="0"/>
              <a:ext cx="1052920" cy="91848"/>
            </a:xfrm>
            <a:custGeom>
              <a:avLst/>
              <a:gdLst/>
              <a:ahLst/>
              <a:cxnLst/>
              <a:rect l="l" t="t" r="r" b="b"/>
              <a:pathLst>
                <a:path w="1052920" h="91848">
                  <a:moveTo>
                    <a:pt x="10735" y="0"/>
                  </a:moveTo>
                  <a:lnTo>
                    <a:pt x="1042185" y="0"/>
                  </a:lnTo>
                  <a:cubicBezTo>
                    <a:pt x="1045032" y="0"/>
                    <a:pt x="1047762" y="1131"/>
                    <a:pt x="1049775" y="3144"/>
                  </a:cubicBezTo>
                  <a:cubicBezTo>
                    <a:pt x="1051789" y="5157"/>
                    <a:pt x="1052920" y="7888"/>
                    <a:pt x="1052920" y="10735"/>
                  </a:cubicBezTo>
                  <a:lnTo>
                    <a:pt x="1052920" y="81113"/>
                  </a:lnTo>
                  <a:cubicBezTo>
                    <a:pt x="1052920" y="83960"/>
                    <a:pt x="1051789" y="86691"/>
                    <a:pt x="1049775" y="88704"/>
                  </a:cubicBezTo>
                  <a:cubicBezTo>
                    <a:pt x="1047762" y="90717"/>
                    <a:pt x="1045032" y="91848"/>
                    <a:pt x="1042185" y="91848"/>
                  </a:cubicBezTo>
                  <a:lnTo>
                    <a:pt x="10735" y="91848"/>
                  </a:lnTo>
                  <a:cubicBezTo>
                    <a:pt x="7888" y="91848"/>
                    <a:pt x="5157" y="90717"/>
                    <a:pt x="3144" y="88704"/>
                  </a:cubicBezTo>
                  <a:cubicBezTo>
                    <a:pt x="1131" y="86691"/>
                    <a:pt x="0" y="83960"/>
                    <a:pt x="0" y="81113"/>
                  </a:cubicBezTo>
                  <a:lnTo>
                    <a:pt x="0" y="10735"/>
                  </a:lnTo>
                  <a:cubicBezTo>
                    <a:pt x="0" y="7888"/>
                    <a:pt x="1131" y="5157"/>
                    <a:pt x="3144" y="3144"/>
                  </a:cubicBezTo>
                  <a:cubicBezTo>
                    <a:pt x="5157" y="1131"/>
                    <a:pt x="7888" y="0"/>
                    <a:pt x="10735" y="0"/>
                  </a:cubicBezTo>
                  <a:close/>
                </a:path>
              </a:pathLst>
            </a:custGeom>
            <a:solidFill>
              <a:srgbClr val="466397"/>
            </a:solidFill>
          </p:spPr>
          <p:txBody>
            <a:bodyPr/>
            <a:lstStyle/>
            <a:p>
              <a:endParaRPr lang="pt-BR"/>
            </a:p>
          </p:txBody>
        </p:sp>
        <p:sp>
          <p:nvSpPr>
            <p:cNvPr id="21" name="TextBox 21"/>
            <p:cNvSpPr txBox="1"/>
            <p:nvPr/>
          </p:nvSpPr>
          <p:spPr>
            <a:xfrm>
              <a:off x="0" y="-95250"/>
              <a:ext cx="1052920" cy="187098"/>
            </a:xfrm>
            <a:prstGeom prst="rect">
              <a:avLst/>
            </a:prstGeom>
          </p:spPr>
          <p:txBody>
            <a:bodyPr lIns="39590" tIns="39590" rIns="39590" bIns="39590" rtlCol="0" anchor="ctr"/>
            <a:lstStyle/>
            <a:p>
              <a:pPr algn="ctr">
                <a:lnSpc>
                  <a:spcPts val="6578"/>
                </a:lnSpc>
              </a:pPr>
              <a:endParaRPr/>
            </a:p>
          </p:txBody>
        </p:sp>
      </p:grpSp>
      <p:sp>
        <p:nvSpPr>
          <p:cNvPr id="22" name="TextBox 22"/>
          <p:cNvSpPr txBox="1"/>
          <p:nvPr/>
        </p:nvSpPr>
        <p:spPr>
          <a:xfrm>
            <a:off x="1691692" y="2624086"/>
            <a:ext cx="7452308"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Discussão dos Resultados</a:t>
            </a:r>
          </a:p>
        </p:txBody>
      </p:sp>
      <p:sp>
        <p:nvSpPr>
          <p:cNvPr id="23" name="Freeform 3">
            <a:extLst>
              <a:ext uri="{FF2B5EF4-FFF2-40B4-BE49-F238E27FC236}">
                <a16:creationId xmlns:a16="http://schemas.microsoft.com/office/drawing/2014/main" id="{C9B7F750-726E-6A8D-2AF7-3F576D56DD2D}"/>
              </a:ext>
            </a:extLst>
          </p:cNvPr>
          <p:cNvSpPr/>
          <p:nvPr/>
        </p:nvSpPr>
        <p:spPr>
          <a:xfrm>
            <a:off x="14108473" y="6066296"/>
            <a:ext cx="4179527" cy="4220704"/>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13" cstate="print">
              <a:alphaModFix amt="7999"/>
              <a:extLst>
                <a:ext uri="{28A0092B-C50C-407E-A947-70E740481C1C}">
                  <a14:useLocalDpi xmlns:a14="http://schemas.microsoft.com/office/drawing/2010/main" val="0"/>
                </a:ext>
              </a:extLst>
            </a:blip>
            <a:stretch>
              <a:fillRect t="1"/>
            </a:stretch>
          </a:blipFill>
        </p:spPr>
        <p:txBody>
          <a:bodyPr/>
          <a:lstStyle/>
          <a:p>
            <a:endParaRPr lang="pt-B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326099" y="0"/>
            <a:ext cx="18355985" cy="10287000"/>
          </a:xfrm>
          <a:custGeom>
            <a:avLst/>
            <a:gdLst/>
            <a:ahLst/>
            <a:cxnLst/>
            <a:rect l="l" t="t" r="r" b="b"/>
            <a:pathLst>
              <a:path w="18355985" h="10287000">
                <a:moveTo>
                  <a:pt x="0" y="0"/>
                </a:moveTo>
                <a:lnTo>
                  <a:pt x="18355985" y="0"/>
                </a:lnTo>
                <a:lnTo>
                  <a:pt x="18355985" y="10287000"/>
                </a:lnTo>
                <a:lnTo>
                  <a:pt x="0" y="10287000"/>
                </a:lnTo>
                <a:lnTo>
                  <a:pt x="0" y="0"/>
                </a:lnTo>
                <a:close/>
              </a:path>
            </a:pathLst>
          </a:custGeom>
          <a:blipFill>
            <a:blip r:embed="rId2">
              <a:alphaModFix amt="50000"/>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sp>
        <p:nvSpPr>
          <p:cNvPr id="25" name="Freeform 3">
            <a:extLst>
              <a:ext uri="{FF2B5EF4-FFF2-40B4-BE49-F238E27FC236}">
                <a16:creationId xmlns:a16="http://schemas.microsoft.com/office/drawing/2014/main" id="{88AAC53D-0657-1B3C-C408-7EB72B507616}"/>
              </a:ext>
            </a:extLst>
          </p:cNvPr>
          <p:cNvSpPr/>
          <p:nvPr/>
        </p:nvSpPr>
        <p:spPr>
          <a:xfrm>
            <a:off x="13303566" y="5497073"/>
            <a:ext cx="4984434" cy="4789927"/>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3"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4" name="Freeform 4"/>
          <p:cNvSpPr/>
          <p:nvPr/>
        </p:nvSpPr>
        <p:spPr>
          <a:xfrm>
            <a:off x="2317847" y="4792548"/>
            <a:ext cx="289370" cy="289370"/>
          </a:xfrm>
          <a:custGeom>
            <a:avLst/>
            <a:gdLst/>
            <a:ahLst/>
            <a:cxnLst/>
            <a:rect l="l" t="t" r="r" b="b"/>
            <a:pathLst>
              <a:path w="289370" h="289370">
                <a:moveTo>
                  <a:pt x="0" y="0"/>
                </a:moveTo>
                <a:lnTo>
                  <a:pt x="289371" y="0"/>
                </a:lnTo>
                <a:lnTo>
                  <a:pt x="289371" y="289371"/>
                </a:lnTo>
                <a:lnTo>
                  <a:pt x="0" y="2893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5" name="TextBox 5"/>
          <p:cNvSpPr txBox="1"/>
          <p:nvPr/>
        </p:nvSpPr>
        <p:spPr>
          <a:xfrm>
            <a:off x="2784730" y="4667879"/>
            <a:ext cx="6567308" cy="498395"/>
          </a:xfrm>
          <a:prstGeom prst="rect">
            <a:avLst/>
          </a:prstGeom>
        </p:spPr>
        <p:txBody>
          <a:bodyPr lIns="0" tIns="0" rIns="0" bIns="0" rtlCol="0" anchor="t">
            <a:spAutoFit/>
          </a:bodyPr>
          <a:lstStyle/>
          <a:p>
            <a:pPr algn="l">
              <a:lnSpc>
                <a:spcPts val="4031"/>
              </a:lnSpc>
            </a:pPr>
            <a:r>
              <a:rPr lang="en-US" sz="2879" b="1" dirty="0">
                <a:solidFill>
                  <a:srgbClr val="466397"/>
                </a:solidFill>
                <a:latin typeface="Barlow Bold"/>
                <a:ea typeface="Barlow Bold"/>
                <a:cs typeface="Barlow Bold"/>
                <a:sym typeface="Barlow Bold"/>
              </a:rPr>
              <a:t>Dra. Rosamaria Vieira Mascarenhas</a:t>
            </a:r>
          </a:p>
        </p:txBody>
      </p:sp>
      <p:sp>
        <p:nvSpPr>
          <p:cNvPr id="6" name="Freeform 6"/>
          <p:cNvSpPr/>
          <p:nvPr/>
        </p:nvSpPr>
        <p:spPr>
          <a:xfrm>
            <a:off x="2317847" y="5425306"/>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7" name="TextBox 7"/>
          <p:cNvSpPr txBox="1"/>
          <p:nvPr/>
        </p:nvSpPr>
        <p:spPr>
          <a:xfrm>
            <a:off x="2784730" y="5359709"/>
            <a:ext cx="6567308" cy="430255"/>
          </a:xfrm>
          <a:prstGeom prst="rect">
            <a:avLst/>
          </a:prstGeom>
        </p:spPr>
        <p:txBody>
          <a:bodyPr lIns="0" tIns="0" rIns="0" bIns="0" rtlCol="0" anchor="t">
            <a:spAutoFit/>
          </a:bodyPr>
          <a:lstStyle/>
          <a:p>
            <a:pPr algn="l">
              <a:lnSpc>
                <a:spcPts val="3583"/>
              </a:lnSpc>
            </a:pPr>
            <a:r>
              <a:rPr lang="en-US" sz="2559">
                <a:solidFill>
                  <a:srgbClr val="466397"/>
                </a:solidFill>
                <a:latin typeface="Barlow"/>
                <a:ea typeface="Barlow"/>
                <a:cs typeface="Barlow"/>
                <a:sym typeface="Barlow"/>
              </a:rPr>
              <a:t>Hospital das Clínicas | UNICAMP</a:t>
            </a:r>
          </a:p>
        </p:txBody>
      </p:sp>
      <p:sp>
        <p:nvSpPr>
          <p:cNvPr id="8" name="Freeform 8"/>
          <p:cNvSpPr/>
          <p:nvPr/>
        </p:nvSpPr>
        <p:spPr>
          <a:xfrm>
            <a:off x="2317847" y="6084980"/>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a:p>
        </p:txBody>
      </p:sp>
      <p:sp>
        <p:nvSpPr>
          <p:cNvPr id="9" name="TextBox 9"/>
          <p:cNvSpPr txBox="1"/>
          <p:nvPr/>
        </p:nvSpPr>
        <p:spPr>
          <a:xfrm>
            <a:off x="2784730" y="5983400"/>
            <a:ext cx="6567308" cy="430255"/>
          </a:xfrm>
          <a:prstGeom prst="rect">
            <a:avLst/>
          </a:prstGeom>
        </p:spPr>
        <p:txBody>
          <a:bodyPr lIns="0" tIns="0" rIns="0" bIns="0" rtlCol="0" anchor="t">
            <a:spAutoFit/>
          </a:bodyPr>
          <a:lstStyle/>
          <a:p>
            <a:pPr algn="l">
              <a:lnSpc>
                <a:spcPts val="3583"/>
              </a:lnSpc>
            </a:pPr>
            <a:r>
              <a:rPr lang="en-US" sz="2559">
                <a:solidFill>
                  <a:srgbClr val="466397"/>
                </a:solidFill>
                <a:latin typeface="Barlow"/>
                <a:ea typeface="Barlow"/>
                <a:cs typeface="Barlow"/>
                <a:sym typeface="Barlow"/>
              </a:rPr>
              <a:t>(19) 3521 - 9990</a:t>
            </a:r>
          </a:p>
        </p:txBody>
      </p:sp>
      <p:sp>
        <p:nvSpPr>
          <p:cNvPr id="10" name="Freeform 10"/>
          <p:cNvSpPr/>
          <p:nvPr/>
        </p:nvSpPr>
        <p:spPr>
          <a:xfrm>
            <a:off x="2317847" y="6702584"/>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11" name="TextBox 11"/>
          <p:cNvSpPr txBox="1"/>
          <p:nvPr/>
        </p:nvSpPr>
        <p:spPr>
          <a:xfrm>
            <a:off x="2776625" y="6607090"/>
            <a:ext cx="6567308" cy="430255"/>
          </a:xfrm>
          <a:prstGeom prst="rect">
            <a:avLst/>
          </a:prstGeom>
        </p:spPr>
        <p:txBody>
          <a:bodyPr lIns="0" tIns="0" rIns="0" bIns="0" rtlCol="0" anchor="t">
            <a:spAutoFit/>
          </a:bodyPr>
          <a:lstStyle/>
          <a:p>
            <a:pPr algn="l">
              <a:lnSpc>
                <a:spcPts val="3583"/>
              </a:lnSpc>
            </a:pPr>
            <a:r>
              <a:rPr lang="en-US" sz="2559">
                <a:solidFill>
                  <a:srgbClr val="466397"/>
                </a:solidFill>
                <a:latin typeface="Barlow"/>
                <a:ea typeface="Barlow"/>
                <a:cs typeface="Barlow"/>
                <a:sym typeface="Barlow"/>
              </a:rPr>
              <a:t>rosamariavm@unicamp.br</a:t>
            </a:r>
          </a:p>
        </p:txBody>
      </p:sp>
      <p:sp>
        <p:nvSpPr>
          <p:cNvPr id="12" name="TextBox 12"/>
          <p:cNvSpPr txBox="1"/>
          <p:nvPr/>
        </p:nvSpPr>
        <p:spPr>
          <a:xfrm>
            <a:off x="2317847" y="3693212"/>
            <a:ext cx="2747933" cy="632808"/>
          </a:xfrm>
          <a:prstGeom prst="rect">
            <a:avLst/>
          </a:prstGeom>
        </p:spPr>
        <p:txBody>
          <a:bodyPr lIns="0" tIns="0" rIns="0" bIns="0" rtlCol="0" anchor="t">
            <a:spAutoFit/>
          </a:bodyPr>
          <a:lstStyle/>
          <a:p>
            <a:pPr algn="l">
              <a:lnSpc>
                <a:spcPts val="5082"/>
              </a:lnSpc>
            </a:pPr>
            <a:r>
              <a:rPr lang="en-US" sz="4200" b="1" spc="-184">
                <a:solidFill>
                  <a:srgbClr val="466397"/>
                </a:solidFill>
                <a:latin typeface="Barlow Bold"/>
                <a:ea typeface="Barlow Bold"/>
                <a:cs typeface="Barlow Bold"/>
                <a:sym typeface="Barlow Bold"/>
              </a:rPr>
              <a:t>OBRIGADA!</a:t>
            </a:r>
          </a:p>
        </p:txBody>
      </p:sp>
      <p:sp>
        <p:nvSpPr>
          <p:cNvPr id="13" name="TextBox 13"/>
          <p:cNvSpPr txBox="1"/>
          <p:nvPr/>
        </p:nvSpPr>
        <p:spPr>
          <a:xfrm>
            <a:off x="2776625" y="7227845"/>
            <a:ext cx="6567308" cy="430255"/>
          </a:xfrm>
          <a:prstGeom prst="rect">
            <a:avLst/>
          </a:prstGeom>
        </p:spPr>
        <p:txBody>
          <a:bodyPr lIns="0" tIns="0" rIns="0" bIns="0" rtlCol="0" anchor="t">
            <a:spAutoFit/>
          </a:bodyPr>
          <a:lstStyle/>
          <a:p>
            <a:pPr algn="l">
              <a:lnSpc>
                <a:spcPts val="3583"/>
              </a:lnSpc>
            </a:pPr>
            <a:r>
              <a:rPr lang="en-US" sz="2559">
                <a:solidFill>
                  <a:srgbClr val="466397"/>
                </a:solidFill>
                <a:latin typeface="Barlow"/>
                <a:ea typeface="Barlow"/>
                <a:cs typeface="Barlow"/>
                <a:sym typeface="Barlow"/>
              </a:rPr>
              <a:t>clinicarosamascarenhas.com.br</a:t>
            </a:r>
          </a:p>
        </p:txBody>
      </p:sp>
      <p:sp>
        <p:nvSpPr>
          <p:cNvPr id="14" name="Freeform 14"/>
          <p:cNvSpPr/>
          <p:nvPr/>
        </p:nvSpPr>
        <p:spPr>
          <a:xfrm>
            <a:off x="2317847" y="7323339"/>
            <a:ext cx="289370" cy="289370"/>
          </a:xfrm>
          <a:custGeom>
            <a:avLst/>
            <a:gdLst/>
            <a:ahLst/>
            <a:cxnLst/>
            <a:rect l="l" t="t" r="r" b="b"/>
            <a:pathLst>
              <a:path w="289370" h="289370">
                <a:moveTo>
                  <a:pt x="0" y="0"/>
                </a:moveTo>
                <a:lnTo>
                  <a:pt x="289371" y="0"/>
                </a:lnTo>
                <a:lnTo>
                  <a:pt x="289371" y="289370"/>
                </a:lnTo>
                <a:lnTo>
                  <a:pt x="0" y="28937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sp>
        <p:nvSpPr>
          <p:cNvPr id="15" name="AutoShape 15"/>
          <p:cNvSpPr/>
          <p:nvPr/>
        </p:nvSpPr>
        <p:spPr>
          <a:xfrm>
            <a:off x="-281758" y="9794869"/>
            <a:ext cx="10091039" cy="0"/>
          </a:xfrm>
          <a:prstGeom prst="line">
            <a:avLst/>
          </a:prstGeom>
          <a:ln w="9525" cap="flat">
            <a:solidFill>
              <a:srgbClr val="C5D1DD"/>
            </a:solidFill>
            <a:prstDash val="solid"/>
            <a:headEnd type="none" w="sm" len="sm"/>
            <a:tailEnd type="none" w="sm" len="sm"/>
          </a:ln>
        </p:spPr>
        <p:txBody>
          <a:bodyPr/>
          <a:lstStyle/>
          <a:p>
            <a:endParaRPr lang="pt-BR"/>
          </a:p>
        </p:txBody>
      </p:sp>
      <p:sp>
        <p:nvSpPr>
          <p:cNvPr id="16" name="TextBox 16"/>
          <p:cNvSpPr txBox="1"/>
          <p:nvPr/>
        </p:nvSpPr>
        <p:spPr>
          <a:xfrm>
            <a:off x="5340067" y="9928159"/>
            <a:ext cx="2272787" cy="181328"/>
          </a:xfrm>
          <a:prstGeom prst="rect">
            <a:avLst/>
          </a:prstGeom>
        </p:spPr>
        <p:txBody>
          <a:bodyPr lIns="0" tIns="0" rIns="0" bIns="0" rtlCol="0" anchor="t">
            <a:spAutoFit/>
          </a:bodyPr>
          <a:lstStyle/>
          <a:p>
            <a:pPr algn="ctr">
              <a:lnSpc>
                <a:spcPts val="1555"/>
              </a:lnSpc>
            </a:pPr>
            <a:r>
              <a:rPr lang="en-US" sz="1111" spc="-24">
                <a:solidFill>
                  <a:srgbClr val="466397"/>
                </a:solidFill>
                <a:latin typeface="Barlow"/>
                <a:ea typeface="Barlow"/>
                <a:cs typeface="Barlow"/>
                <a:sym typeface="Barlow"/>
              </a:rPr>
              <a:t>CANCERTHERA.org.br</a:t>
            </a:r>
          </a:p>
        </p:txBody>
      </p:sp>
      <p:sp>
        <p:nvSpPr>
          <p:cNvPr id="17" name="TextBox 17"/>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66397"/>
                </a:solidFill>
                <a:latin typeface="Barlow"/>
                <a:ea typeface="Barlow"/>
                <a:cs typeface="Barlow"/>
                <a:sym typeface="Barlow"/>
              </a:rPr>
              <a:t>@cepidcancerthera   </a:t>
            </a:r>
          </a:p>
        </p:txBody>
      </p:sp>
      <p:grpSp>
        <p:nvGrpSpPr>
          <p:cNvPr id="18" name="Group 18"/>
          <p:cNvGrpSpPr/>
          <p:nvPr/>
        </p:nvGrpSpPr>
        <p:grpSpPr>
          <a:xfrm>
            <a:off x="333415" y="9925467"/>
            <a:ext cx="1378357" cy="205762"/>
            <a:chOff x="0" y="0"/>
            <a:chExt cx="1837809" cy="274349"/>
          </a:xfrm>
        </p:grpSpPr>
        <p:sp>
          <p:nvSpPr>
            <p:cNvPr id="19" name="Freeform 19"/>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pt-BR"/>
            </a:p>
          </p:txBody>
        </p:sp>
        <p:sp>
          <p:nvSpPr>
            <p:cNvPr id="20" name="Freeform 20"/>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pt-BR"/>
            </a:p>
          </p:txBody>
        </p:sp>
        <p:sp>
          <p:nvSpPr>
            <p:cNvPr id="21" name="Freeform 21"/>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18">
                <a:extLst>
                  <a:ext uri="{96DAC541-7B7A-43D3-8B79-37D633B846F1}">
                    <asvg:svgBlip xmlns:asvg="http://schemas.microsoft.com/office/drawing/2016/SVG/main" r:embed="rId19"/>
                  </a:ext>
                </a:extLst>
              </a:blip>
              <a:stretch>
                <a:fillRect r="-16608"/>
              </a:stretch>
            </a:blipFill>
          </p:spPr>
          <p:txBody>
            <a:bodyPr/>
            <a:lstStyle/>
            <a:p>
              <a:endParaRPr lang="pt-BR"/>
            </a:p>
          </p:txBody>
        </p:sp>
        <p:sp>
          <p:nvSpPr>
            <p:cNvPr id="22" name="Freeform 22"/>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pt-BR"/>
            </a:p>
          </p:txBody>
        </p:sp>
        <p:sp>
          <p:nvSpPr>
            <p:cNvPr id="23" name="Freeform 23"/>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pt-BR"/>
            </a:p>
          </p:txBody>
        </p:sp>
      </p:grpSp>
      <p:sp>
        <p:nvSpPr>
          <p:cNvPr id="24" name="Freeform 24"/>
          <p:cNvSpPr/>
          <p:nvPr/>
        </p:nvSpPr>
        <p:spPr>
          <a:xfrm>
            <a:off x="1022593" y="1028700"/>
            <a:ext cx="3177645" cy="1547661"/>
          </a:xfrm>
          <a:custGeom>
            <a:avLst/>
            <a:gdLst/>
            <a:ahLst/>
            <a:cxnLst/>
            <a:rect l="l" t="t" r="r" b="b"/>
            <a:pathLst>
              <a:path w="3177645" h="1547661">
                <a:moveTo>
                  <a:pt x="0" y="0"/>
                </a:moveTo>
                <a:lnTo>
                  <a:pt x="3177645" y="0"/>
                </a:lnTo>
                <a:lnTo>
                  <a:pt x="3177645" y="1547661"/>
                </a:lnTo>
                <a:lnTo>
                  <a:pt x="0" y="1547661"/>
                </a:lnTo>
                <a:lnTo>
                  <a:pt x="0" y="0"/>
                </a:lnTo>
                <a:close/>
              </a:path>
            </a:pathLst>
          </a:custGeom>
          <a:blipFill>
            <a:blip r:embed="rId24">
              <a:alphaModFix amt="70000"/>
              <a:extLst>
                <a:ext uri="{28A0092B-C50C-407E-A947-70E740481C1C}">
                  <a14:useLocalDpi xmlns:a14="http://schemas.microsoft.com/office/drawing/2010/main" val="0"/>
                </a:ext>
              </a:extLst>
            </a:blip>
            <a:stretch>
              <a:fillRect/>
            </a:stretch>
          </a:blipFill>
        </p:spPr>
        <p:txBody>
          <a:bodyPr/>
          <a:lstStyle/>
          <a:p>
            <a:endParaRPr lang="pt-B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44</TotalTime>
  <Words>876</Words>
  <Application>Microsoft Office PowerPoint</Application>
  <PresentationFormat>Custom</PresentationFormat>
  <Paragraphs>98</Paragraphs>
  <Slides>10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Barlow</vt:lpstr>
      <vt:lpstr>Calibri</vt:lpstr>
      <vt:lpstr>Arial</vt:lpstr>
      <vt:lpstr>Barlow Ultra-Bold</vt:lpstr>
      <vt:lpstr>Barlow Semi-Bold</vt:lpstr>
      <vt:lpstr>Aptos</vt:lpstr>
      <vt:lpstr>Barlow Bold</vt:lpstr>
      <vt:lpstr>Barlow Heavy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CANCERTHERA - modelo apresentação (out25)</dc:title>
  <dc:creator>WebContent</dc:creator>
  <cp:lastModifiedBy>Ricardo Janousek</cp:lastModifiedBy>
  <cp:revision>9</cp:revision>
  <dcterms:created xsi:type="dcterms:W3CDTF">2006-08-16T00:00:00Z</dcterms:created>
  <dcterms:modified xsi:type="dcterms:W3CDTF">2025-11-12T19:00:26Z</dcterms:modified>
  <dc:identifier>DAG3Xjsz6mQ</dc:identifier>
</cp:coreProperties>
</file>